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59" r:id="rId5"/>
    <p:sldId id="260" r:id="rId6"/>
    <p:sldId id="261" r:id="rId7"/>
    <p:sldId id="272" r:id="rId8"/>
    <p:sldId id="273" r:id="rId9"/>
    <p:sldId id="263" r:id="rId10"/>
    <p:sldId id="262" r:id="rId11"/>
    <p:sldId id="264" r:id="rId12"/>
    <p:sldId id="265" r:id="rId13"/>
    <p:sldId id="266" r:id="rId14"/>
    <p:sldId id="267" r:id="rId15"/>
    <p:sldId id="269" r:id="rId16"/>
    <p:sldId id="268" r:id="rId17"/>
    <p:sldId id="271"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1" autoAdjust="0"/>
    <p:restoredTop sz="94660"/>
  </p:normalViewPr>
  <p:slideViewPr>
    <p:cSldViewPr snapToGrid="0">
      <p:cViewPr varScale="1">
        <p:scale>
          <a:sx n="83" d="100"/>
          <a:sy n="83" d="100"/>
        </p:scale>
        <p:origin x="12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B61BEF0D-F0BB-DE4B-95CE-6DB70DBA9567}" type="datetimeFigureOut">
              <a:rPr lang="en-US" smtClean="0"/>
              <a:pPr/>
              <a:t>3/1/2018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217C01CDF565}" type="slidenum">
              <a:rPr lang="en-US" smtClean="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8476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504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B61BEF0D-F0BB-DE4B-95CE-6DB70DBA9567}" type="datetimeFigureOut">
              <a:rPr lang="en-US" smtClean="0"/>
              <a:pPr/>
              <a:t>3/1/2018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217C01CDF565}" type="slidenum">
              <a:rPr lang="en-US" smtClean="0"/>
              <a:pPr/>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305349"/>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735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61BEF0D-F0BB-DE4B-95CE-6DB70DBA9567}" type="datetimeFigureOut">
              <a:rPr lang="en-US" smtClean="0"/>
              <a:pPr/>
              <a:t>3/1/2018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15372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537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332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609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923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04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253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B61BEF0D-F0BB-DE4B-95CE-6DB70DBA9567}" type="datetimeFigureOut">
              <a:rPr lang="en-US" smtClean="0"/>
              <a:pPr/>
              <a:t>3/1/2018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173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coindesk.com/information/how-bitcoin-mining-works/" TargetMode="External"/><Relationship Id="rId2" Type="http://schemas.openxmlformats.org/officeDocument/2006/relationships/hyperlink" Target="https://coinmarketcap.com/charts/" TargetMode="External"/><Relationship Id="rId1" Type="http://schemas.openxmlformats.org/officeDocument/2006/relationships/slideLayout" Target="../slideLayouts/slideLayout2.xml"/><Relationship Id="rId5" Type="http://schemas.openxmlformats.org/officeDocument/2006/relationships/hyperlink" Target="https://blockgeeks.com/guides/what-is-cryptocurrency/" TargetMode="External"/><Relationship Id="rId4" Type="http://schemas.openxmlformats.org/officeDocument/2006/relationships/hyperlink" Target="https://99bitcoins.com/price-chart-histo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inmarketcap.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1896-0F0D-454D-BC22-93CCF56767C0}"/>
              </a:ext>
            </a:extLst>
          </p:cNvPr>
          <p:cNvSpPr>
            <a:spLocks noGrp="1"/>
          </p:cNvSpPr>
          <p:nvPr>
            <p:ph type="ctrTitle"/>
          </p:nvPr>
        </p:nvSpPr>
        <p:spPr/>
        <p:txBody>
          <a:bodyPr anchor="b">
            <a:normAutofit/>
          </a:bodyPr>
          <a:lstStyle/>
          <a:p>
            <a:r>
              <a:rPr lang="en-US" sz="6000" dirty="0"/>
              <a:t>The Road runners of wall street</a:t>
            </a:r>
          </a:p>
        </p:txBody>
      </p:sp>
      <p:sp>
        <p:nvSpPr>
          <p:cNvPr id="3" name="Subtitle 2">
            <a:extLst>
              <a:ext uri="{FF2B5EF4-FFF2-40B4-BE49-F238E27FC236}">
                <a16:creationId xmlns:a16="http://schemas.microsoft.com/office/drawing/2014/main" id="{4C3269BF-B4D3-43A0-ABE6-3CD7069EF8C3}"/>
              </a:ext>
            </a:extLst>
          </p:cNvPr>
          <p:cNvSpPr>
            <a:spLocks noGrp="1"/>
          </p:cNvSpPr>
          <p:nvPr>
            <p:ph type="subTitle" idx="1"/>
          </p:nvPr>
        </p:nvSpPr>
        <p:spPr/>
        <p:txBody>
          <a:bodyPr/>
          <a:lstStyle/>
          <a:p>
            <a:r>
              <a:rPr lang="en-US" dirty="0"/>
              <a:t>Mike Mahoney and Surendra Thapa</a:t>
            </a:r>
          </a:p>
        </p:txBody>
      </p:sp>
      <p:pic>
        <p:nvPicPr>
          <p:cNvPr id="1026" name="Picture 2" descr="https://lh4.googleusercontent.com/KabC9DFTCj-1N4aZjdooX-TrinFGo5Zg5Kz0n664Us0UM1BeCaqYnoeM6AoCXq-bQa1eV7HtnczGB9vCXiqmX4uT5vTnpeYcL0_gXh4XVIlsw82GIWBn-tB-WaJMzWsFRnWk305AJO4">
            <a:extLst>
              <a:ext uri="{FF2B5EF4-FFF2-40B4-BE49-F238E27FC236}">
                <a16:creationId xmlns:a16="http://schemas.microsoft.com/office/drawing/2014/main" id="{CD7DC6BB-5A6E-4758-80F9-1A07709E3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214" y="363384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0GrwsDDZ-BELsp65hpUl0deFLIDYwIy-B0hAamYgxP0rSicsf3jbm_O8kjlXsRX889-jEIEJzPI63QuXsJ85VQUbt76niDOSKJSFyxm7gY92cmfqcLoc_C1gzJzRyUEWpPDT6jHcml0">
            <a:extLst>
              <a:ext uri="{FF2B5EF4-FFF2-40B4-BE49-F238E27FC236}">
                <a16:creationId xmlns:a16="http://schemas.microsoft.com/office/drawing/2014/main" id="{D2BC2971-50F5-4EEE-900A-B5E30712C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274" y="1197943"/>
            <a:ext cx="1152525"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022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F7E3-9055-4CBC-9AE0-76162D8F87BB}"/>
              </a:ext>
            </a:extLst>
          </p:cNvPr>
          <p:cNvSpPr>
            <a:spLocks noGrp="1"/>
          </p:cNvSpPr>
          <p:nvPr>
            <p:ph type="title"/>
          </p:nvPr>
        </p:nvSpPr>
        <p:spPr>
          <a:xfrm>
            <a:off x="762000" y="559678"/>
            <a:ext cx="10667998" cy="736687"/>
          </a:xfrm>
        </p:spPr>
        <p:txBody>
          <a:bodyPr>
            <a:normAutofit fontScale="90000"/>
          </a:bodyPr>
          <a:lstStyle/>
          <a:p>
            <a:r>
              <a:rPr lang="en-US" dirty="0">
                <a:solidFill>
                  <a:schemeClr val="bg1"/>
                </a:solidFill>
              </a:rPr>
              <a:t>Predicting Ethereum</a:t>
            </a:r>
          </a:p>
        </p:txBody>
      </p:sp>
      <p:pic>
        <p:nvPicPr>
          <p:cNvPr id="5" name="Content Placeholder 4">
            <a:extLst>
              <a:ext uri="{FF2B5EF4-FFF2-40B4-BE49-F238E27FC236}">
                <a16:creationId xmlns:a16="http://schemas.microsoft.com/office/drawing/2014/main" id="{8101CC6F-1552-4B0E-A94E-6897BAD91D19}"/>
              </a:ext>
            </a:extLst>
          </p:cNvPr>
          <p:cNvPicPr>
            <a:picLocks noGrp="1" noChangeAspect="1"/>
          </p:cNvPicPr>
          <p:nvPr>
            <p:ph idx="1"/>
          </p:nvPr>
        </p:nvPicPr>
        <p:blipFill>
          <a:blip r:embed="rId2"/>
          <a:stretch>
            <a:fillRect/>
          </a:stretch>
        </p:blipFill>
        <p:spPr>
          <a:xfrm>
            <a:off x="4062714" y="1296364"/>
            <a:ext cx="7514492" cy="4896092"/>
          </a:xfrm>
        </p:spPr>
      </p:pic>
      <p:sp>
        <p:nvSpPr>
          <p:cNvPr id="6" name="TextBox 5">
            <a:extLst>
              <a:ext uri="{FF2B5EF4-FFF2-40B4-BE49-F238E27FC236}">
                <a16:creationId xmlns:a16="http://schemas.microsoft.com/office/drawing/2014/main" id="{6A1D60BB-2216-48CB-A138-447946675B2B}"/>
              </a:ext>
            </a:extLst>
          </p:cNvPr>
          <p:cNvSpPr txBox="1"/>
          <p:nvPr/>
        </p:nvSpPr>
        <p:spPr>
          <a:xfrm>
            <a:off x="762000" y="1296364"/>
            <a:ext cx="2999772" cy="3816429"/>
          </a:xfrm>
          <a:prstGeom prst="rect">
            <a:avLst/>
          </a:prstGeom>
          <a:noFill/>
        </p:spPr>
        <p:txBody>
          <a:bodyPr wrap="square" rtlCol="0">
            <a:spAutoFit/>
          </a:bodyPr>
          <a:lstStyle/>
          <a:p>
            <a:endParaRPr lang="en-US" dirty="0"/>
          </a:p>
          <a:p>
            <a:r>
              <a:rPr lang="en-US" sz="3200" dirty="0">
                <a:solidFill>
                  <a:schemeClr val="bg1"/>
                </a:solidFill>
              </a:rPr>
              <a:t>Predicting Ethereum </a:t>
            </a:r>
          </a:p>
          <a:p>
            <a:r>
              <a:rPr lang="en-US" sz="3200" dirty="0">
                <a:solidFill>
                  <a:schemeClr val="bg1"/>
                </a:solidFill>
              </a:rPr>
              <a:t>02/24-02/28</a:t>
            </a:r>
          </a:p>
          <a:p>
            <a:endParaRPr lang="en-US" sz="3200" dirty="0">
              <a:solidFill>
                <a:schemeClr val="bg1"/>
              </a:solidFill>
            </a:endParaRPr>
          </a:p>
          <a:p>
            <a:r>
              <a:rPr lang="en-US" sz="3200" dirty="0">
                <a:solidFill>
                  <a:schemeClr val="bg1"/>
                </a:solidFill>
              </a:rPr>
              <a:t>Ethereum Close 02/28:</a:t>
            </a:r>
          </a:p>
          <a:p>
            <a:r>
              <a:rPr lang="en-US" sz="3200" dirty="0">
                <a:solidFill>
                  <a:schemeClr val="bg1"/>
                </a:solidFill>
              </a:rPr>
              <a:t>855.20 USD</a:t>
            </a:r>
          </a:p>
        </p:txBody>
      </p:sp>
      <p:pic>
        <p:nvPicPr>
          <p:cNvPr id="8" name="Picture 7">
            <a:extLst>
              <a:ext uri="{FF2B5EF4-FFF2-40B4-BE49-F238E27FC236}">
                <a16:creationId xmlns:a16="http://schemas.microsoft.com/office/drawing/2014/main" id="{464EA258-96DE-4F79-8845-FEB9BA7F37DE}"/>
              </a:ext>
            </a:extLst>
          </p:cNvPr>
          <p:cNvPicPr>
            <a:picLocks noChangeAspect="1"/>
          </p:cNvPicPr>
          <p:nvPr/>
        </p:nvPicPr>
        <p:blipFill>
          <a:blip r:embed="rId3"/>
          <a:stretch>
            <a:fillRect/>
          </a:stretch>
        </p:blipFill>
        <p:spPr>
          <a:xfrm>
            <a:off x="0" y="5306992"/>
            <a:ext cx="2330750" cy="1551008"/>
          </a:xfrm>
          <a:prstGeom prst="rect">
            <a:avLst/>
          </a:prstGeom>
        </p:spPr>
      </p:pic>
    </p:spTree>
    <p:extLst>
      <p:ext uri="{BB962C8B-B14F-4D97-AF65-F5344CB8AC3E}">
        <p14:creationId xmlns:p14="http://schemas.microsoft.com/office/powerpoint/2010/main" val="32233881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wipe(down)">
                                      <p:cBhvr>
                                        <p:cTn id="7" dur="580">
                                          <p:stCondLst>
                                            <p:cond delay="0"/>
                                          </p:stCondLst>
                                        </p:cTn>
                                        <p:tgtEl>
                                          <p:spTgt spid="6">
                                            <p:txEl>
                                              <p:pRg st="5" end="5"/>
                                            </p:txEl>
                                          </p:spTgt>
                                        </p:tgtEl>
                                      </p:cBhvr>
                                    </p:animEffect>
                                    <p:anim calcmode="lin" valueType="num">
                                      <p:cBhvr>
                                        <p:cTn id="8"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5" end="5"/>
                                            </p:txEl>
                                          </p:spTgt>
                                        </p:tgtEl>
                                      </p:cBhvr>
                                      <p:to x="100000" y="60000"/>
                                    </p:animScale>
                                    <p:animScale>
                                      <p:cBhvr>
                                        <p:cTn id="14" dur="166" decel="50000">
                                          <p:stCondLst>
                                            <p:cond delay="676"/>
                                          </p:stCondLst>
                                        </p:cTn>
                                        <p:tgtEl>
                                          <p:spTgt spid="6">
                                            <p:txEl>
                                              <p:pRg st="5" end="5"/>
                                            </p:txEl>
                                          </p:spTgt>
                                        </p:tgtEl>
                                      </p:cBhvr>
                                      <p:to x="100000" y="100000"/>
                                    </p:animScale>
                                    <p:animScale>
                                      <p:cBhvr>
                                        <p:cTn id="15" dur="26">
                                          <p:stCondLst>
                                            <p:cond delay="1312"/>
                                          </p:stCondLst>
                                        </p:cTn>
                                        <p:tgtEl>
                                          <p:spTgt spid="6">
                                            <p:txEl>
                                              <p:pRg st="5" end="5"/>
                                            </p:txEl>
                                          </p:spTgt>
                                        </p:tgtEl>
                                      </p:cBhvr>
                                      <p:to x="100000" y="80000"/>
                                    </p:animScale>
                                    <p:animScale>
                                      <p:cBhvr>
                                        <p:cTn id="16" dur="166" decel="50000">
                                          <p:stCondLst>
                                            <p:cond delay="1338"/>
                                          </p:stCondLst>
                                        </p:cTn>
                                        <p:tgtEl>
                                          <p:spTgt spid="6">
                                            <p:txEl>
                                              <p:pRg st="5" end="5"/>
                                            </p:txEl>
                                          </p:spTgt>
                                        </p:tgtEl>
                                      </p:cBhvr>
                                      <p:to x="100000" y="100000"/>
                                    </p:animScale>
                                    <p:animScale>
                                      <p:cBhvr>
                                        <p:cTn id="17" dur="26">
                                          <p:stCondLst>
                                            <p:cond delay="1642"/>
                                          </p:stCondLst>
                                        </p:cTn>
                                        <p:tgtEl>
                                          <p:spTgt spid="6">
                                            <p:txEl>
                                              <p:pRg st="5" end="5"/>
                                            </p:txEl>
                                          </p:spTgt>
                                        </p:tgtEl>
                                      </p:cBhvr>
                                      <p:to x="100000" y="90000"/>
                                    </p:animScale>
                                    <p:animScale>
                                      <p:cBhvr>
                                        <p:cTn id="18" dur="166" decel="50000">
                                          <p:stCondLst>
                                            <p:cond delay="1668"/>
                                          </p:stCondLst>
                                        </p:cTn>
                                        <p:tgtEl>
                                          <p:spTgt spid="6">
                                            <p:txEl>
                                              <p:pRg st="5" end="5"/>
                                            </p:txEl>
                                          </p:spTgt>
                                        </p:tgtEl>
                                      </p:cBhvr>
                                      <p:to x="100000" y="100000"/>
                                    </p:animScale>
                                    <p:animScale>
                                      <p:cBhvr>
                                        <p:cTn id="19" dur="26">
                                          <p:stCondLst>
                                            <p:cond delay="1808"/>
                                          </p:stCondLst>
                                        </p:cTn>
                                        <p:tgtEl>
                                          <p:spTgt spid="6">
                                            <p:txEl>
                                              <p:pRg st="5" end="5"/>
                                            </p:txEl>
                                          </p:spTgt>
                                        </p:tgtEl>
                                      </p:cBhvr>
                                      <p:to x="100000" y="95000"/>
                                    </p:animScale>
                                    <p:animScale>
                                      <p:cBhvr>
                                        <p:cTn id="20" dur="166" decel="50000">
                                          <p:stCondLst>
                                            <p:cond delay="1834"/>
                                          </p:stCondLst>
                                        </p:cTn>
                                        <p:tgtEl>
                                          <p:spTgt spid="6">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DB8D-5320-40A1-A23D-DCAD8BDF9226}"/>
              </a:ext>
            </a:extLst>
          </p:cNvPr>
          <p:cNvSpPr>
            <a:spLocks noGrp="1"/>
          </p:cNvSpPr>
          <p:nvPr>
            <p:ph type="title"/>
          </p:nvPr>
        </p:nvSpPr>
        <p:spPr>
          <a:xfrm>
            <a:off x="762000" y="559678"/>
            <a:ext cx="10667998" cy="829284"/>
          </a:xfrm>
        </p:spPr>
        <p:txBody>
          <a:bodyPr/>
          <a:lstStyle/>
          <a:p>
            <a:r>
              <a:rPr lang="en-US" dirty="0">
                <a:solidFill>
                  <a:schemeClr val="bg1"/>
                </a:solidFill>
              </a:rPr>
              <a:t>Predicting Maker</a:t>
            </a:r>
          </a:p>
        </p:txBody>
      </p:sp>
      <p:pic>
        <p:nvPicPr>
          <p:cNvPr id="5" name="Content Placeholder 4">
            <a:extLst>
              <a:ext uri="{FF2B5EF4-FFF2-40B4-BE49-F238E27FC236}">
                <a16:creationId xmlns:a16="http://schemas.microsoft.com/office/drawing/2014/main" id="{B8EC5E6E-DB18-4357-A1FB-EF88A9D4A5ED}"/>
              </a:ext>
            </a:extLst>
          </p:cNvPr>
          <p:cNvPicPr>
            <a:picLocks noGrp="1" noChangeAspect="1"/>
          </p:cNvPicPr>
          <p:nvPr>
            <p:ph idx="1"/>
          </p:nvPr>
        </p:nvPicPr>
        <p:blipFill>
          <a:blip r:embed="rId2"/>
          <a:stretch>
            <a:fillRect/>
          </a:stretch>
        </p:blipFill>
        <p:spPr>
          <a:xfrm>
            <a:off x="4074288" y="1388962"/>
            <a:ext cx="7685589" cy="5173884"/>
          </a:xfrm>
        </p:spPr>
      </p:pic>
      <p:sp>
        <p:nvSpPr>
          <p:cNvPr id="6" name="TextBox 5">
            <a:extLst>
              <a:ext uri="{FF2B5EF4-FFF2-40B4-BE49-F238E27FC236}">
                <a16:creationId xmlns:a16="http://schemas.microsoft.com/office/drawing/2014/main" id="{658EF90B-B58C-4BA5-945A-3AE7C090C3C8}"/>
              </a:ext>
            </a:extLst>
          </p:cNvPr>
          <p:cNvSpPr txBox="1"/>
          <p:nvPr/>
        </p:nvSpPr>
        <p:spPr>
          <a:xfrm>
            <a:off x="590309" y="1516284"/>
            <a:ext cx="3183038" cy="3046988"/>
          </a:xfrm>
          <a:prstGeom prst="rect">
            <a:avLst/>
          </a:prstGeom>
          <a:noFill/>
        </p:spPr>
        <p:txBody>
          <a:bodyPr wrap="square" rtlCol="0">
            <a:spAutoFit/>
          </a:bodyPr>
          <a:lstStyle/>
          <a:p>
            <a:r>
              <a:rPr lang="en-US" sz="3200" dirty="0">
                <a:solidFill>
                  <a:schemeClr val="bg1"/>
                </a:solidFill>
              </a:rPr>
              <a:t>Predicting Maker </a:t>
            </a:r>
          </a:p>
          <a:p>
            <a:r>
              <a:rPr lang="en-US" sz="3200" dirty="0">
                <a:solidFill>
                  <a:schemeClr val="bg1"/>
                </a:solidFill>
              </a:rPr>
              <a:t>02/24-02/28</a:t>
            </a:r>
          </a:p>
          <a:p>
            <a:endParaRPr lang="en-US" sz="3200" dirty="0">
              <a:solidFill>
                <a:schemeClr val="bg1"/>
              </a:solidFill>
            </a:endParaRPr>
          </a:p>
          <a:p>
            <a:r>
              <a:rPr lang="en-US" sz="3200" dirty="0">
                <a:solidFill>
                  <a:schemeClr val="bg1"/>
                </a:solidFill>
              </a:rPr>
              <a:t>Maker Close 02/28:</a:t>
            </a:r>
          </a:p>
          <a:p>
            <a:r>
              <a:rPr lang="en-US" sz="3200" dirty="0">
                <a:solidFill>
                  <a:schemeClr val="bg1"/>
                </a:solidFill>
              </a:rPr>
              <a:t>1028.82 USD</a:t>
            </a:r>
          </a:p>
        </p:txBody>
      </p:sp>
      <p:pic>
        <p:nvPicPr>
          <p:cNvPr id="8" name="Picture 7">
            <a:extLst>
              <a:ext uri="{FF2B5EF4-FFF2-40B4-BE49-F238E27FC236}">
                <a16:creationId xmlns:a16="http://schemas.microsoft.com/office/drawing/2014/main" id="{FF86B8D8-F9DF-4156-A9AC-8B2AA95ADFD3}"/>
              </a:ext>
            </a:extLst>
          </p:cNvPr>
          <p:cNvPicPr>
            <a:picLocks noChangeAspect="1"/>
          </p:cNvPicPr>
          <p:nvPr/>
        </p:nvPicPr>
        <p:blipFill>
          <a:blip r:embed="rId3"/>
          <a:stretch>
            <a:fillRect/>
          </a:stretch>
        </p:blipFill>
        <p:spPr>
          <a:xfrm>
            <a:off x="0" y="5040775"/>
            <a:ext cx="1736203" cy="1817225"/>
          </a:xfrm>
          <a:prstGeom prst="rect">
            <a:avLst/>
          </a:prstGeom>
        </p:spPr>
      </p:pic>
    </p:spTree>
    <p:extLst>
      <p:ext uri="{BB962C8B-B14F-4D97-AF65-F5344CB8AC3E}">
        <p14:creationId xmlns:p14="http://schemas.microsoft.com/office/powerpoint/2010/main" val="2449139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down)">
                                      <p:cBhvr>
                                        <p:cTn id="7" dur="580">
                                          <p:stCondLst>
                                            <p:cond delay="0"/>
                                          </p:stCondLst>
                                        </p:cTn>
                                        <p:tgtEl>
                                          <p:spTgt spid="6">
                                            <p:txEl>
                                              <p:pRg st="4" end="4"/>
                                            </p:txEl>
                                          </p:spTgt>
                                        </p:tgtEl>
                                      </p:cBhvr>
                                    </p:animEffect>
                                    <p:anim calcmode="lin" valueType="num">
                                      <p:cBhvr>
                                        <p:cTn id="8"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4" end="4"/>
                                            </p:txEl>
                                          </p:spTgt>
                                        </p:tgtEl>
                                      </p:cBhvr>
                                      <p:to x="100000" y="60000"/>
                                    </p:animScale>
                                    <p:animScale>
                                      <p:cBhvr>
                                        <p:cTn id="14" dur="166" decel="50000">
                                          <p:stCondLst>
                                            <p:cond delay="676"/>
                                          </p:stCondLst>
                                        </p:cTn>
                                        <p:tgtEl>
                                          <p:spTgt spid="6">
                                            <p:txEl>
                                              <p:pRg st="4" end="4"/>
                                            </p:txEl>
                                          </p:spTgt>
                                        </p:tgtEl>
                                      </p:cBhvr>
                                      <p:to x="100000" y="100000"/>
                                    </p:animScale>
                                    <p:animScale>
                                      <p:cBhvr>
                                        <p:cTn id="15" dur="26">
                                          <p:stCondLst>
                                            <p:cond delay="1312"/>
                                          </p:stCondLst>
                                        </p:cTn>
                                        <p:tgtEl>
                                          <p:spTgt spid="6">
                                            <p:txEl>
                                              <p:pRg st="4" end="4"/>
                                            </p:txEl>
                                          </p:spTgt>
                                        </p:tgtEl>
                                      </p:cBhvr>
                                      <p:to x="100000" y="80000"/>
                                    </p:animScale>
                                    <p:animScale>
                                      <p:cBhvr>
                                        <p:cTn id="16" dur="166" decel="50000">
                                          <p:stCondLst>
                                            <p:cond delay="1338"/>
                                          </p:stCondLst>
                                        </p:cTn>
                                        <p:tgtEl>
                                          <p:spTgt spid="6">
                                            <p:txEl>
                                              <p:pRg st="4" end="4"/>
                                            </p:txEl>
                                          </p:spTgt>
                                        </p:tgtEl>
                                      </p:cBhvr>
                                      <p:to x="100000" y="100000"/>
                                    </p:animScale>
                                    <p:animScale>
                                      <p:cBhvr>
                                        <p:cTn id="17" dur="26">
                                          <p:stCondLst>
                                            <p:cond delay="1642"/>
                                          </p:stCondLst>
                                        </p:cTn>
                                        <p:tgtEl>
                                          <p:spTgt spid="6">
                                            <p:txEl>
                                              <p:pRg st="4" end="4"/>
                                            </p:txEl>
                                          </p:spTgt>
                                        </p:tgtEl>
                                      </p:cBhvr>
                                      <p:to x="100000" y="90000"/>
                                    </p:animScale>
                                    <p:animScale>
                                      <p:cBhvr>
                                        <p:cTn id="18" dur="166" decel="50000">
                                          <p:stCondLst>
                                            <p:cond delay="1668"/>
                                          </p:stCondLst>
                                        </p:cTn>
                                        <p:tgtEl>
                                          <p:spTgt spid="6">
                                            <p:txEl>
                                              <p:pRg st="4" end="4"/>
                                            </p:txEl>
                                          </p:spTgt>
                                        </p:tgtEl>
                                      </p:cBhvr>
                                      <p:to x="100000" y="100000"/>
                                    </p:animScale>
                                    <p:animScale>
                                      <p:cBhvr>
                                        <p:cTn id="19" dur="26">
                                          <p:stCondLst>
                                            <p:cond delay="1808"/>
                                          </p:stCondLst>
                                        </p:cTn>
                                        <p:tgtEl>
                                          <p:spTgt spid="6">
                                            <p:txEl>
                                              <p:pRg st="4" end="4"/>
                                            </p:txEl>
                                          </p:spTgt>
                                        </p:tgtEl>
                                      </p:cBhvr>
                                      <p:to x="100000" y="95000"/>
                                    </p:animScale>
                                    <p:animScale>
                                      <p:cBhvr>
                                        <p:cTn id="20"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431E-8F77-4080-8D30-A2557008CE9F}"/>
              </a:ext>
            </a:extLst>
          </p:cNvPr>
          <p:cNvSpPr>
            <a:spLocks noGrp="1"/>
          </p:cNvSpPr>
          <p:nvPr>
            <p:ph type="title"/>
          </p:nvPr>
        </p:nvSpPr>
        <p:spPr>
          <a:xfrm>
            <a:off x="762000" y="559678"/>
            <a:ext cx="10667998" cy="910307"/>
          </a:xfrm>
        </p:spPr>
        <p:txBody>
          <a:bodyPr/>
          <a:lstStyle/>
          <a:p>
            <a:r>
              <a:rPr lang="en-US" dirty="0">
                <a:solidFill>
                  <a:schemeClr val="bg1"/>
                </a:solidFill>
              </a:rPr>
              <a:t>Predicting Dogecoin</a:t>
            </a:r>
          </a:p>
        </p:txBody>
      </p:sp>
      <p:pic>
        <p:nvPicPr>
          <p:cNvPr id="5" name="Content Placeholder 4">
            <a:extLst>
              <a:ext uri="{FF2B5EF4-FFF2-40B4-BE49-F238E27FC236}">
                <a16:creationId xmlns:a16="http://schemas.microsoft.com/office/drawing/2014/main" id="{D7458D49-94EC-45CC-8E12-05134AB75021}"/>
              </a:ext>
            </a:extLst>
          </p:cNvPr>
          <p:cNvPicPr>
            <a:picLocks noGrp="1" noChangeAspect="1"/>
          </p:cNvPicPr>
          <p:nvPr>
            <p:ph idx="1"/>
          </p:nvPr>
        </p:nvPicPr>
        <p:blipFill>
          <a:blip r:embed="rId2"/>
          <a:stretch>
            <a:fillRect/>
          </a:stretch>
        </p:blipFill>
        <p:spPr>
          <a:xfrm>
            <a:off x="3877519" y="1469985"/>
            <a:ext cx="7836059" cy="5122932"/>
          </a:xfrm>
        </p:spPr>
      </p:pic>
      <p:sp>
        <p:nvSpPr>
          <p:cNvPr id="7" name="TextBox 6">
            <a:extLst>
              <a:ext uri="{FF2B5EF4-FFF2-40B4-BE49-F238E27FC236}">
                <a16:creationId xmlns:a16="http://schemas.microsoft.com/office/drawing/2014/main" id="{E4C45B9D-BAFE-421F-8474-0638E66836C5}"/>
              </a:ext>
            </a:extLst>
          </p:cNvPr>
          <p:cNvSpPr txBox="1"/>
          <p:nvPr/>
        </p:nvSpPr>
        <p:spPr>
          <a:xfrm>
            <a:off x="762000" y="1273215"/>
            <a:ext cx="3011347" cy="3539430"/>
          </a:xfrm>
          <a:prstGeom prst="rect">
            <a:avLst/>
          </a:prstGeom>
          <a:noFill/>
        </p:spPr>
        <p:txBody>
          <a:bodyPr wrap="square" rtlCol="0">
            <a:spAutoFit/>
          </a:bodyPr>
          <a:lstStyle/>
          <a:p>
            <a:r>
              <a:rPr lang="en-US" sz="3200" dirty="0">
                <a:solidFill>
                  <a:schemeClr val="bg1"/>
                </a:solidFill>
              </a:rPr>
              <a:t>Predicting Maker </a:t>
            </a:r>
          </a:p>
          <a:p>
            <a:r>
              <a:rPr lang="en-US" sz="3200" dirty="0">
                <a:solidFill>
                  <a:schemeClr val="bg1"/>
                </a:solidFill>
              </a:rPr>
              <a:t>02/24-02/28</a:t>
            </a:r>
          </a:p>
          <a:p>
            <a:endParaRPr lang="en-US" sz="3200" dirty="0">
              <a:solidFill>
                <a:schemeClr val="bg1"/>
              </a:solidFill>
            </a:endParaRPr>
          </a:p>
          <a:p>
            <a:r>
              <a:rPr lang="en-US" sz="3200" dirty="0">
                <a:solidFill>
                  <a:schemeClr val="bg1"/>
                </a:solidFill>
              </a:rPr>
              <a:t>Maker Close 02/28:</a:t>
            </a:r>
          </a:p>
          <a:p>
            <a:r>
              <a:rPr lang="en-US" sz="3200" dirty="0">
                <a:solidFill>
                  <a:schemeClr val="bg1"/>
                </a:solidFill>
              </a:rPr>
              <a:t>0.006018 USD</a:t>
            </a:r>
          </a:p>
        </p:txBody>
      </p:sp>
      <p:pic>
        <p:nvPicPr>
          <p:cNvPr id="9" name="Picture 8">
            <a:extLst>
              <a:ext uri="{FF2B5EF4-FFF2-40B4-BE49-F238E27FC236}">
                <a16:creationId xmlns:a16="http://schemas.microsoft.com/office/drawing/2014/main" id="{30A4037E-8294-4BDC-8DF3-E56388576DD5}"/>
              </a:ext>
            </a:extLst>
          </p:cNvPr>
          <p:cNvPicPr>
            <a:picLocks noChangeAspect="1"/>
          </p:cNvPicPr>
          <p:nvPr/>
        </p:nvPicPr>
        <p:blipFill>
          <a:blip r:embed="rId3"/>
          <a:stretch>
            <a:fillRect/>
          </a:stretch>
        </p:blipFill>
        <p:spPr>
          <a:xfrm>
            <a:off x="0" y="4980701"/>
            <a:ext cx="1817225" cy="1877299"/>
          </a:xfrm>
          <a:prstGeom prst="rect">
            <a:avLst/>
          </a:prstGeom>
        </p:spPr>
      </p:pic>
    </p:spTree>
    <p:extLst>
      <p:ext uri="{BB962C8B-B14F-4D97-AF65-F5344CB8AC3E}">
        <p14:creationId xmlns:p14="http://schemas.microsoft.com/office/powerpoint/2010/main" val="20882308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80">
                                          <p:stCondLst>
                                            <p:cond delay="0"/>
                                          </p:stCondLst>
                                        </p:cTn>
                                        <p:tgtEl>
                                          <p:spTgt spid="7">
                                            <p:txEl>
                                              <p:pRg st="4" end="4"/>
                                            </p:txEl>
                                          </p:spTgt>
                                        </p:tgtEl>
                                      </p:cBhvr>
                                    </p:animEffect>
                                    <p:anim calcmode="lin" valueType="num">
                                      <p:cBhvr>
                                        <p:cTn id="8" dur="1822" tmFilter="0,0; 0.14,0.36; 0.43,0.73; 0.71,0.91; 1.0,1.0">
                                          <p:stCondLst>
                                            <p:cond delay="0"/>
                                          </p:stCondLst>
                                        </p:cTn>
                                        <p:tgtEl>
                                          <p:spTgt spid="7">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4" end="4"/>
                                            </p:txEl>
                                          </p:spTgt>
                                        </p:tgtEl>
                                      </p:cBhvr>
                                      <p:to x="100000" y="60000"/>
                                    </p:animScale>
                                    <p:animScale>
                                      <p:cBhvr>
                                        <p:cTn id="14" dur="166" decel="50000">
                                          <p:stCondLst>
                                            <p:cond delay="676"/>
                                          </p:stCondLst>
                                        </p:cTn>
                                        <p:tgtEl>
                                          <p:spTgt spid="7">
                                            <p:txEl>
                                              <p:pRg st="4" end="4"/>
                                            </p:txEl>
                                          </p:spTgt>
                                        </p:tgtEl>
                                      </p:cBhvr>
                                      <p:to x="100000" y="100000"/>
                                    </p:animScale>
                                    <p:animScale>
                                      <p:cBhvr>
                                        <p:cTn id="15" dur="26">
                                          <p:stCondLst>
                                            <p:cond delay="1312"/>
                                          </p:stCondLst>
                                        </p:cTn>
                                        <p:tgtEl>
                                          <p:spTgt spid="7">
                                            <p:txEl>
                                              <p:pRg st="4" end="4"/>
                                            </p:txEl>
                                          </p:spTgt>
                                        </p:tgtEl>
                                      </p:cBhvr>
                                      <p:to x="100000" y="80000"/>
                                    </p:animScale>
                                    <p:animScale>
                                      <p:cBhvr>
                                        <p:cTn id="16" dur="166" decel="50000">
                                          <p:stCondLst>
                                            <p:cond delay="1338"/>
                                          </p:stCondLst>
                                        </p:cTn>
                                        <p:tgtEl>
                                          <p:spTgt spid="7">
                                            <p:txEl>
                                              <p:pRg st="4" end="4"/>
                                            </p:txEl>
                                          </p:spTgt>
                                        </p:tgtEl>
                                      </p:cBhvr>
                                      <p:to x="100000" y="100000"/>
                                    </p:animScale>
                                    <p:animScale>
                                      <p:cBhvr>
                                        <p:cTn id="17" dur="26">
                                          <p:stCondLst>
                                            <p:cond delay="1642"/>
                                          </p:stCondLst>
                                        </p:cTn>
                                        <p:tgtEl>
                                          <p:spTgt spid="7">
                                            <p:txEl>
                                              <p:pRg st="4" end="4"/>
                                            </p:txEl>
                                          </p:spTgt>
                                        </p:tgtEl>
                                      </p:cBhvr>
                                      <p:to x="100000" y="90000"/>
                                    </p:animScale>
                                    <p:animScale>
                                      <p:cBhvr>
                                        <p:cTn id="18" dur="166" decel="50000">
                                          <p:stCondLst>
                                            <p:cond delay="1668"/>
                                          </p:stCondLst>
                                        </p:cTn>
                                        <p:tgtEl>
                                          <p:spTgt spid="7">
                                            <p:txEl>
                                              <p:pRg st="4" end="4"/>
                                            </p:txEl>
                                          </p:spTgt>
                                        </p:tgtEl>
                                      </p:cBhvr>
                                      <p:to x="100000" y="100000"/>
                                    </p:animScale>
                                    <p:animScale>
                                      <p:cBhvr>
                                        <p:cTn id="19" dur="26">
                                          <p:stCondLst>
                                            <p:cond delay="1808"/>
                                          </p:stCondLst>
                                        </p:cTn>
                                        <p:tgtEl>
                                          <p:spTgt spid="7">
                                            <p:txEl>
                                              <p:pRg st="4" end="4"/>
                                            </p:txEl>
                                          </p:spTgt>
                                        </p:tgtEl>
                                      </p:cBhvr>
                                      <p:to x="100000" y="95000"/>
                                    </p:animScale>
                                    <p:animScale>
                                      <p:cBhvr>
                                        <p:cTn id="20" dur="166" decel="50000">
                                          <p:stCondLst>
                                            <p:cond delay="1834"/>
                                          </p:stCondLst>
                                        </p:cTn>
                                        <p:tgtEl>
                                          <p:spTgt spid="7">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F438-5B8B-4BAA-A02D-2245D01C9074}"/>
              </a:ext>
            </a:extLst>
          </p:cNvPr>
          <p:cNvSpPr>
            <a:spLocks noGrp="1"/>
          </p:cNvSpPr>
          <p:nvPr>
            <p:ph type="title"/>
          </p:nvPr>
        </p:nvSpPr>
        <p:spPr>
          <a:xfrm>
            <a:off x="762000" y="559678"/>
            <a:ext cx="10667998" cy="979755"/>
          </a:xfrm>
        </p:spPr>
        <p:txBody>
          <a:bodyPr/>
          <a:lstStyle/>
          <a:p>
            <a:r>
              <a:rPr lang="en-US" dirty="0">
                <a:solidFill>
                  <a:schemeClr val="bg1"/>
                </a:solidFill>
              </a:rPr>
              <a:t>Predicting Tether</a:t>
            </a:r>
          </a:p>
        </p:txBody>
      </p:sp>
      <p:pic>
        <p:nvPicPr>
          <p:cNvPr id="5" name="Content Placeholder 4">
            <a:extLst>
              <a:ext uri="{FF2B5EF4-FFF2-40B4-BE49-F238E27FC236}">
                <a16:creationId xmlns:a16="http://schemas.microsoft.com/office/drawing/2014/main" id="{6C3F1ACA-1678-4E26-BFB0-CA61A37F5DC0}"/>
              </a:ext>
            </a:extLst>
          </p:cNvPr>
          <p:cNvPicPr>
            <a:picLocks noGrp="1" noChangeAspect="1"/>
          </p:cNvPicPr>
          <p:nvPr>
            <p:ph idx="1"/>
          </p:nvPr>
        </p:nvPicPr>
        <p:blipFill>
          <a:blip r:embed="rId2"/>
          <a:stretch>
            <a:fillRect/>
          </a:stretch>
        </p:blipFill>
        <p:spPr>
          <a:xfrm>
            <a:off x="4236334" y="1342663"/>
            <a:ext cx="7454096" cy="5046562"/>
          </a:xfrm>
        </p:spPr>
      </p:pic>
      <p:sp>
        <p:nvSpPr>
          <p:cNvPr id="6" name="TextBox 5">
            <a:extLst>
              <a:ext uri="{FF2B5EF4-FFF2-40B4-BE49-F238E27FC236}">
                <a16:creationId xmlns:a16="http://schemas.microsoft.com/office/drawing/2014/main" id="{C47E4EA9-68A9-4FBD-A009-108D5F95B4C3}"/>
              </a:ext>
            </a:extLst>
          </p:cNvPr>
          <p:cNvSpPr txBox="1"/>
          <p:nvPr/>
        </p:nvSpPr>
        <p:spPr>
          <a:xfrm>
            <a:off x="762000" y="1342663"/>
            <a:ext cx="3300714" cy="3046988"/>
          </a:xfrm>
          <a:prstGeom prst="rect">
            <a:avLst/>
          </a:prstGeom>
          <a:noFill/>
        </p:spPr>
        <p:txBody>
          <a:bodyPr wrap="square" rtlCol="0">
            <a:spAutoFit/>
          </a:bodyPr>
          <a:lstStyle/>
          <a:p>
            <a:r>
              <a:rPr lang="en-US" sz="3200" dirty="0">
                <a:solidFill>
                  <a:schemeClr val="bg1"/>
                </a:solidFill>
              </a:rPr>
              <a:t>Predicting Maker </a:t>
            </a:r>
          </a:p>
          <a:p>
            <a:r>
              <a:rPr lang="en-US" sz="3200" dirty="0">
                <a:solidFill>
                  <a:schemeClr val="bg1"/>
                </a:solidFill>
              </a:rPr>
              <a:t>02/24-02/28</a:t>
            </a:r>
          </a:p>
          <a:p>
            <a:endParaRPr lang="en-US" sz="3200" dirty="0">
              <a:solidFill>
                <a:schemeClr val="bg1"/>
              </a:solidFill>
            </a:endParaRPr>
          </a:p>
          <a:p>
            <a:r>
              <a:rPr lang="en-US" sz="3200" dirty="0">
                <a:solidFill>
                  <a:schemeClr val="bg1"/>
                </a:solidFill>
              </a:rPr>
              <a:t>Maker Close 02/28:</a:t>
            </a:r>
          </a:p>
          <a:p>
            <a:r>
              <a:rPr lang="en-US" sz="3200" dirty="0">
                <a:solidFill>
                  <a:schemeClr val="bg1"/>
                </a:solidFill>
              </a:rPr>
              <a:t>0.998903 USD</a:t>
            </a:r>
          </a:p>
        </p:txBody>
      </p:sp>
      <p:pic>
        <p:nvPicPr>
          <p:cNvPr id="8" name="Picture 7">
            <a:extLst>
              <a:ext uri="{FF2B5EF4-FFF2-40B4-BE49-F238E27FC236}">
                <a16:creationId xmlns:a16="http://schemas.microsoft.com/office/drawing/2014/main" id="{905B0062-898C-4748-A395-5D886F5177BB}"/>
              </a:ext>
            </a:extLst>
          </p:cNvPr>
          <p:cNvPicPr>
            <a:picLocks noChangeAspect="1"/>
          </p:cNvPicPr>
          <p:nvPr/>
        </p:nvPicPr>
        <p:blipFill>
          <a:blip r:embed="rId3"/>
          <a:stretch>
            <a:fillRect/>
          </a:stretch>
        </p:blipFill>
        <p:spPr>
          <a:xfrm>
            <a:off x="0" y="4714875"/>
            <a:ext cx="2143125" cy="2143125"/>
          </a:xfrm>
          <a:prstGeom prst="rect">
            <a:avLst/>
          </a:prstGeom>
        </p:spPr>
      </p:pic>
    </p:spTree>
    <p:extLst>
      <p:ext uri="{BB962C8B-B14F-4D97-AF65-F5344CB8AC3E}">
        <p14:creationId xmlns:p14="http://schemas.microsoft.com/office/powerpoint/2010/main" val="12383756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down)">
                                      <p:cBhvr>
                                        <p:cTn id="7" dur="580">
                                          <p:stCondLst>
                                            <p:cond delay="0"/>
                                          </p:stCondLst>
                                        </p:cTn>
                                        <p:tgtEl>
                                          <p:spTgt spid="6">
                                            <p:txEl>
                                              <p:pRg st="4" end="4"/>
                                            </p:txEl>
                                          </p:spTgt>
                                        </p:tgtEl>
                                      </p:cBhvr>
                                    </p:animEffect>
                                    <p:anim calcmode="lin" valueType="num">
                                      <p:cBhvr>
                                        <p:cTn id="8"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4" end="4"/>
                                            </p:txEl>
                                          </p:spTgt>
                                        </p:tgtEl>
                                      </p:cBhvr>
                                      <p:to x="100000" y="60000"/>
                                    </p:animScale>
                                    <p:animScale>
                                      <p:cBhvr>
                                        <p:cTn id="14" dur="166" decel="50000">
                                          <p:stCondLst>
                                            <p:cond delay="676"/>
                                          </p:stCondLst>
                                        </p:cTn>
                                        <p:tgtEl>
                                          <p:spTgt spid="6">
                                            <p:txEl>
                                              <p:pRg st="4" end="4"/>
                                            </p:txEl>
                                          </p:spTgt>
                                        </p:tgtEl>
                                      </p:cBhvr>
                                      <p:to x="100000" y="100000"/>
                                    </p:animScale>
                                    <p:animScale>
                                      <p:cBhvr>
                                        <p:cTn id="15" dur="26">
                                          <p:stCondLst>
                                            <p:cond delay="1312"/>
                                          </p:stCondLst>
                                        </p:cTn>
                                        <p:tgtEl>
                                          <p:spTgt spid="6">
                                            <p:txEl>
                                              <p:pRg st="4" end="4"/>
                                            </p:txEl>
                                          </p:spTgt>
                                        </p:tgtEl>
                                      </p:cBhvr>
                                      <p:to x="100000" y="80000"/>
                                    </p:animScale>
                                    <p:animScale>
                                      <p:cBhvr>
                                        <p:cTn id="16" dur="166" decel="50000">
                                          <p:stCondLst>
                                            <p:cond delay="1338"/>
                                          </p:stCondLst>
                                        </p:cTn>
                                        <p:tgtEl>
                                          <p:spTgt spid="6">
                                            <p:txEl>
                                              <p:pRg st="4" end="4"/>
                                            </p:txEl>
                                          </p:spTgt>
                                        </p:tgtEl>
                                      </p:cBhvr>
                                      <p:to x="100000" y="100000"/>
                                    </p:animScale>
                                    <p:animScale>
                                      <p:cBhvr>
                                        <p:cTn id="17" dur="26">
                                          <p:stCondLst>
                                            <p:cond delay="1642"/>
                                          </p:stCondLst>
                                        </p:cTn>
                                        <p:tgtEl>
                                          <p:spTgt spid="6">
                                            <p:txEl>
                                              <p:pRg st="4" end="4"/>
                                            </p:txEl>
                                          </p:spTgt>
                                        </p:tgtEl>
                                      </p:cBhvr>
                                      <p:to x="100000" y="90000"/>
                                    </p:animScale>
                                    <p:animScale>
                                      <p:cBhvr>
                                        <p:cTn id="18" dur="166" decel="50000">
                                          <p:stCondLst>
                                            <p:cond delay="1668"/>
                                          </p:stCondLst>
                                        </p:cTn>
                                        <p:tgtEl>
                                          <p:spTgt spid="6">
                                            <p:txEl>
                                              <p:pRg st="4" end="4"/>
                                            </p:txEl>
                                          </p:spTgt>
                                        </p:tgtEl>
                                      </p:cBhvr>
                                      <p:to x="100000" y="100000"/>
                                    </p:animScale>
                                    <p:animScale>
                                      <p:cBhvr>
                                        <p:cTn id="19" dur="26">
                                          <p:stCondLst>
                                            <p:cond delay="1808"/>
                                          </p:stCondLst>
                                        </p:cTn>
                                        <p:tgtEl>
                                          <p:spTgt spid="6">
                                            <p:txEl>
                                              <p:pRg st="4" end="4"/>
                                            </p:txEl>
                                          </p:spTgt>
                                        </p:tgtEl>
                                      </p:cBhvr>
                                      <p:to x="100000" y="95000"/>
                                    </p:animScale>
                                    <p:animScale>
                                      <p:cBhvr>
                                        <p:cTn id="20"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E028-6B96-468F-BBC9-71CCEF0776E3}"/>
              </a:ext>
            </a:extLst>
          </p:cNvPr>
          <p:cNvSpPr>
            <a:spLocks noGrp="1"/>
          </p:cNvSpPr>
          <p:nvPr>
            <p:ph type="title"/>
          </p:nvPr>
        </p:nvSpPr>
        <p:spPr>
          <a:xfrm>
            <a:off x="762000" y="559678"/>
            <a:ext cx="10667998" cy="1072352"/>
          </a:xfrm>
        </p:spPr>
        <p:txBody>
          <a:bodyPr/>
          <a:lstStyle/>
          <a:p>
            <a:r>
              <a:rPr lang="en-US" dirty="0">
                <a:solidFill>
                  <a:schemeClr val="bg1"/>
                </a:solidFill>
              </a:rPr>
              <a:t>Advice from Uncle Mike</a:t>
            </a:r>
          </a:p>
        </p:txBody>
      </p:sp>
      <p:sp>
        <p:nvSpPr>
          <p:cNvPr id="3" name="Content Placeholder 2">
            <a:extLst>
              <a:ext uri="{FF2B5EF4-FFF2-40B4-BE49-F238E27FC236}">
                <a16:creationId xmlns:a16="http://schemas.microsoft.com/office/drawing/2014/main" id="{B8AD24C4-4716-484A-95D6-B6FF610B3812}"/>
              </a:ext>
            </a:extLst>
          </p:cNvPr>
          <p:cNvSpPr>
            <a:spLocks noGrp="1"/>
          </p:cNvSpPr>
          <p:nvPr>
            <p:ph idx="1"/>
          </p:nvPr>
        </p:nvSpPr>
        <p:spPr>
          <a:xfrm>
            <a:off x="762000" y="1632030"/>
            <a:ext cx="10667998" cy="4592192"/>
          </a:xfrm>
        </p:spPr>
        <p:txBody>
          <a:bodyPr/>
          <a:lstStyle/>
          <a:p>
            <a:r>
              <a:rPr lang="en-US" sz="3600" dirty="0">
                <a:solidFill>
                  <a:schemeClr val="bg1"/>
                </a:solidFill>
              </a:rPr>
              <a:t>Two factors are going to greatly impact  the Crypto Market:</a:t>
            </a:r>
          </a:p>
          <a:p>
            <a:pPr lvl="1"/>
            <a:r>
              <a:rPr lang="en-US" sz="3600" dirty="0">
                <a:solidFill>
                  <a:schemeClr val="bg1"/>
                </a:solidFill>
              </a:rPr>
              <a:t>1:  Options</a:t>
            </a:r>
          </a:p>
          <a:p>
            <a:pPr lvl="1"/>
            <a:r>
              <a:rPr lang="en-US" sz="3600" dirty="0">
                <a:solidFill>
                  <a:schemeClr val="bg1"/>
                </a:solidFill>
              </a:rPr>
              <a:t>2: Regulation</a:t>
            </a:r>
          </a:p>
          <a:p>
            <a:endParaRPr lang="en-US" dirty="0">
              <a:solidFill>
                <a:schemeClr val="bg1"/>
              </a:solidFill>
            </a:endParaRPr>
          </a:p>
        </p:txBody>
      </p:sp>
      <p:pic>
        <p:nvPicPr>
          <p:cNvPr id="5" name="Picture 4">
            <a:extLst>
              <a:ext uri="{FF2B5EF4-FFF2-40B4-BE49-F238E27FC236}">
                <a16:creationId xmlns:a16="http://schemas.microsoft.com/office/drawing/2014/main" id="{D8F9FF58-A963-42F5-BBAF-12A6C12FA2FD}"/>
              </a:ext>
            </a:extLst>
          </p:cNvPr>
          <p:cNvPicPr>
            <a:picLocks noChangeAspect="1"/>
          </p:cNvPicPr>
          <p:nvPr/>
        </p:nvPicPr>
        <p:blipFill>
          <a:blip r:embed="rId2"/>
          <a:stretch>
            <a:fillRect/>
          </a:stretch>
        </p:blipFill>
        <p:spPr>
          <a:xfrm>
            <a:off x="7447345" y="2406055"/>
            <a:ext cx="4566213" cy="3044142"/>
          </a:xfrm>
          <a:prstGeom prst="ellipse">
            <a:avLst/>
          </a:prstGeom>
          <a:ln>
            <a:noFill/>
          </a:ln>
          <a:effectLst>
            <a:softEdge rad="112500"/>
          </a:effectLst>
        </p:spPr>
      </p:pic>
      <p:pic>
        <p:nvPicPr>
          <p:cNvPr id="8" name="Picture 7">
            <a:extLst>
              <a:ext uri="{FF2B5EF4-FFF2-40B4-BE49-F238E27FC236}">
                <a16:creationId xmlns:a16="http://schemas.microsoft.com/office/drawing/2014/main" id="{44C9BA21-E056-4013-8EAF-C81D0A093711}"/>
              </a:ext>
            </a:extLst>
          </p:cNvPr>
          <p:cNvPicPr>
            <a:picLocks noChangeAspect="1"/>
          </p:cNvPicPr>
          <p:nvPr/>
        </p:nvPicPr>
        <p:blipFill>
          <a:blip r:embed="rId3"/>
          <a:stretch>
            <a:fillRect/>
          </a:stretch>
        </p:blipFill>
        <p:spPr>
          <a:xfrm>
            <a:off x="-1" y="4406481"/>
            <a:ext cx="7447346" cy="2451519"/>
          </a:xfrm>
          <a:prstGeom prst="rect">
            <a:avLst/>
          </a:prstGeom>
        </p:spPr>
      </p:pic>
    </p:spTree>
    <p:extLst>
      <p:ext uri="{BB962C8B-B14F-4D97-AF65-F5344CB8AC3E}">
        <p14:creationId xmlns:p14="http://schemas.microsoft.com/office/powerpoint/2010/main" val="3288623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FF8E-12B7-4497-9835-446F93880683}"/>
              </a:ext>
            </a:extLst>
          </p:cNvPr>
          <p:cNvSpPr>
            <a:spLocks noGrp="1"/>
          </p:cNvSpPr>
          <p:nvPr>
            <p:ph type="title"/>
          </p:nvPr>
        </p:nvSpPr>
        <p:spPr>
          <a:xfrm>
            <a:off x="762000" y="559678"/>
            <a:ext cx="10667998" cy="956606"/>
          </a:xfrm>
        </p:spPr>
        <p:txBody>
          <a:bodyPr/>
          <a:lstStyle/>
          <a:p>
            <a:r>
              <a:rPr lang="en-US" dirty="0">
                <a:solidFill>
                  <a:schemeClr val="bg1"/>
                </a:solidFill>
              </a:rPr>
              <a:t>Disclaimer</a:t>
            </a:r>
          </a:p>
        </p:txBody>
      </p:sp>
      <p:sp>
        <p:nvSpPr>
          <p:cNvPr id="3" name="Content Placeholder 2">
            <a:extLst>
              <a:ext uri="{FF2B5EF4-FFF2-40B4-BE49-F238E27FC236}">
                <a16:creationId xmlns:a16="http://schemas.microsoft.com/office/drawing/2014/main" id="{FF284677-2940-4244-BBDB-B2F316E44672}"/>
              </a:ext>
            </a:extLst>
          </p:cNvPr>
          <p:cNvSpPr>
            <a:spLocks noGrp="1"/>
          </p:cNvSpPr>
          <p:nvPr>
            <p:ph idx="1"/>
          </p:nvPr>
        </p:nvSpPr>
        <p:spPr>
          <a:xfrm>
            <a:off x="762000" y="1516284"/>
            <a:ext cx="10667998" cy="4707938"/>
          </a:xfrm>
        </p:spPr>
        <p:txBody>
          <a:bodyPr>
            <a:normAutofit/>
          </a:bodyPr>
          <a:lstStyle/>
          <a:p>
            <a:pPr marL="0" indent="0">
              <a:buNone/>
            </a:pPr>
            <a:r>
              <a:rPr lang="en-US" sz="2400" dirty="0">
                <a:solidFill>
                  <a:schemeClr val="bg1"/>
                </a:solidFill>
              </a:rPr>
              <a:t>Please use extreme caution when trading any and all cryptocurrencies. These “assets” are extremely volatile and highly unpredictable.  Furthermore, if you decide to trade in these “assets” you are doing so at you own risk, the Roadrunners of Wall Street, LLC. are not responsible for any losses incurred! However, if extreme gains are incurred we will gladly take donations below $14K and Dogecoin!</a:t>
            </a:r>
          </a:p>
        </p:txBody>
      </p:sp>
      <p:pic>
        <p:nvPicPr>
          <p:cNvPr id="5" name="Picture 4">
            <a:extLst>
              <a:ext uri="{FF2B5EF4-FFF2-40B4-BE49-F238E27FC236}">
                <a16:creationId xmlns:a16="http://schemas.microsoft.com/office/drawing/2014/main" id="{1CB9563D-66B8-4655-8BE5-25B31AA8B103}"/>
              </a:ext>
            </a:extLst>
          </p:cNvPr>
          <p:cNvPicPr>
            <a:picLocks noChangeAspect="1"/>
          </p:cNvPicPr>
          <p:nvPr/>
        </p:nvPicPr>
        <p:blipFill>
          <a:blip r:embed="rId2"/>
          <a:stretch>
            <a:fillRect/>
          </a:stretch>
        </p:blipFill>
        <p:spPr>
          <a:xfrm>
            <a:off x="2640173" y="3958722"/>
            <a:ext cx="2466975" cy="1857375"/>
          </a:xfrm>
          <a:prstGeom prst="rect">
            <a:avLst/>
          </a:prstGeom>
        </p:spPr>
      </p:pic>
      <p:pic>
        <p:nvPicPr>
          <p:cNvPr id="7" name="Picture 6">
            <a:extLst>
              <a:ext uri="{FF2B5EF4-FFF2-40B4-BE49-F238E27FC236}">
                <a16:creationId xmlns:a16="http://schemas.microsoft.com/office/drawing/2014/main" id="{1292753E-383B-4AEC-8B92-9F6DA0DFD912}"/>
              </a:ext>
            </a:extLst>
          </p:cNvPr>
          <p:cNvPicPr>
            <a:picLocks noChangeAspect="1"/>
          </p:cNvPicPr>
          <p:nvPr/>
        </p:nvPicPr>
        <p:blipFill>
          <a:blip r:embed="rId3"/>
          <a:stretch>
            <a:fillRect/>
          </a:stretch>
        </p:blipFill>
        <p:spPr>
          <a:xfrm>
            <a:off x="6499183" y="3958722"/>
            <a:ext cx="2739555" cy="1857375"/>
          </a:xfrm>
          <a:prstGeom prst="rect">
            <a:avLst/>
          </a:prstGeom>
        </p:spPr>
      </p:pic>
      <p:sp>
        <p:nvSpPr>
          <p:cNvPr id="8" name="TextBox 7">
            <a:extLst>
              <a:ext uri="{FF2B5EF4-FFF2-40B4-BE49-F238E27FC236}">
                <a16:creationId xmlns:a16="http://schemas.microsoft.com/office/drawing/2014/main" id="{666D458E-54D8-47EC-98EC-E8BEB95B74B3}"/>
              </a:ext>
            </a:extLst>
          </p:cNvPr>
          <p:cNvSpPr txBox="1"/>
          <p:nvPr/>
        </p:nvSpPr>
        <p:spPr>
          <a:xfrm>
            <a:off x="1135464" y="4326053"/>
            <a:ext cx="1504709" cy="1015663"/>
          </a:xfrm>
          <a:prstGeom prst="rect">
            <a:avLst/>
          </a:prstGeom>
          <a:noFill/>
        </p:spPr>
        <p:txBody>
          <a:bodyPr wrap="square" rtlCol="0">
            <a:spAutoFit/>
          </a:bodyPr>
          <a:lstStyle/>
          <a:p>
            <a:r>
              <a:rPr lang="en-US" sz="6000" dirty="0">
                <a:solidFill>
                  <a:schemeClr val="bg1"/>
                </a:solidFill>
              </a:rPr>
              <a:t>The</a:t>
            </a:r>
          </a:p>
        </p:txBody>
      </p:sp>
      <p:sp>
        <p:nvSpPr>
          <p:cNvPr id="9" name="TextBox 8">
            <a:extLst>
              <a:ext uri="{FF2B5EF4-FFF2-40B4-BE49-F238E27FC236}">
                <a16:creationId xmlns:a16="http://schemas.microsoft.com/office/drawing/2014/main" id="{5823EF87-8AEC-435F-BAD8-EDA941B02056}"/>
              </a:ext>
            </a:extLst>
          </p:cNvPr>
          <p:cNvSpPr txBox="1"/>
          <p:nvPr/>
        </p:nvSpPr>
        <p:spPr>
          <a:xfrm>
            <a:off x="5333216" y="4572275"/>
            <a:ext cx="1157469" cy="769441"/>
          </a:xfrm>
          <a:prstGeom prst="rect">
            <a:avLst/>
          </a:prstGeom>
          <a:noFill/>
        </p:spPr>
        <p:txBody>
          <a:bodyPr wrap="square" rtlCol="0">
            <a:spAutoFit/>
          </a:bodyPr>
          <a:lstStyle/>
          <a:p>
            <a:r>
              <a:rPr lang="en-US" sz="4400" dirty="0">
                <a:solidFill>
                  <a:schemeClr val="bg1"/>
                </a:solidFill>
              </a:rPr>
              <a:t>Of</a:t>
            </a:r>
          </a:p>
        </p:txBody>
      </p:sp>
      <p:sp>
        <p:nvSpPr>
          <p:cNvPr id="10" name="TextBox 9">
            <a:extLst>
              <a:ext uri="{FF2B5EF4-FFF2-40B4-BE49-F238E27FC236}">
                <a16:creationId xmlns:a16="http://schemas.microsoft.com/office/drawing/2014/main" id="{E37EB72B-C22B-4D65-A3EE-EDB8E24D808B}"/>
              </a:ext>
            </a:extLst>
          </p:cNvPr>
          <p:cNvSpPr txBox="1"/>
          <p:nvPr/>
        </p:nvSpPr>
        <p:spPr>
          <a:xfrm>
            <a:off x="9444942" y="4471910"/>
            <a:ext cx="1412111" cy="830997"/>
          </a:xfrm>
          <a:prstGeom prst="rect">
            <a:avLst/>
          </a:prstGeom>
          <a:noFill/>
        </p:spPr>
        <p:txBody>
          <a:bodyPr wrap="square" rtlCol="0">
            <a:spAutoFit/>
          </a:bodyPr>
          <a:lstStyle/>
          <a:p>
            <a:r>
              <a:rPr lang="en-US" sz="4800" dirty="0">
                <a:solidFill>
                  <a:schemeClr val="bg1"/>
                </a:solidFill>
              </a:rPr>
              <a:t>LLC</a:t>
            </a:r>
          </a:p>
        </p:txBody>
      </p:sp>
    </p:spTree>
    <p:extLst>
      <p:ext uri="{BB962C8B-B14F-4D97-AF65-F5344CB8AC3E}">
        <p14:creationId xmlns:p14="http://schemas.microsoft.com/office/powerpoint/2010/main" val="1577045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A9F5-50A0-479A-803B-266270B1DDEB}"/>
              </a:ext>
            </a:extLst>
          </p:cNvPr>
          <p:cNvSpPr>
            <a:spLocks noGrp="1"/>
          </p:cNvSpPr>
          <p:nvPr>
            <p:ph type="title"/>
          </p:nvPr>
        </p:nvSpPr>
        <p:spPr>
          <a:xfrm>
            <a:off x="762000" y="559678"/>
            <a:ext cx="10667998" cy="898732"/>
          </a:xfrm>
        </p:spPr>
        <p:txBody>
          <a:bodyPr/>
          <a:lstStyle/>
          <a:p>
            <a:r>
              <a:rPr lang="en-US" dirty="0">
                <a:solidFill>
                  <a:schemeClr val="bg1"/>
                </a:solidFill>
              </a:rPr>
              <a:t>Advice from Grandpa Warren</a:t>
            </a:r>
          </a:p>
        </p:txBody>
      </p:sp>
      <p:sp>
        <p:nvSpPr>
          <p:cNvPr id="5" name="Content Placeholder 4">
            <a:extLst>
              <a:ext uri="{FF2B5EF4-FFF2-40B4-BE49-F238E27FC236}">
                <a16:creationId xmlns:a16="http://schemas.microsoft.com/office/drawing/2014/main" id="{F5407DF7-DE7B-40E0-A60F-D6275FC66521}"/>
              </a:ext>
            </a:extLst>
          </p:cNvPr>
          <p:cNvSpPr>
            <a:spLocks noGrp="1"/>
          </p:cNvSpPr>
          <p:nvPr>
            <p:ph idx="1"/>
          </p:nvPr>
        </p:nvSpPr>
        <p:spPr>
          <a:xfrm>
            <a:off x="762000" y="1354238"/>
            <a:ext cx="10667998" cy="5680538"/>
          </a:xfrm>
        </p:spPr>
        <p:txBody>
          <a:bodyPr/>
          <a:lstStyle/>
          <a:p>
            <a:pPr marL="0" indent="0">
              <a:buNone/>
            </a:pPr>
            <a:r>
              <a:rPr lang="en-US" sz="4000" dirty="0">
                <a:solidFill>
                  <a:schemeClr val="bg1"/>
                </a:solidFill>
              </a:rPr>
              <a:t>“They should try to be fearful when others are greedy and greedy only when others are fearful” </a:t>
            </a:r>
            <a:br>
              <a:rPr lang="en-US" dirty="0">
                <a:solidFill>
                  <a:schemeClr val="bg1"/>
                </a:solidFill>
              </a:rPr>
            </a:br>
            <a:br>
              <a:rPr lang="en-US" dirty="0">
                <a:solidFill>
                  <a:schemeClr val="bg1"/>
                </a:solidFill>
              </a:rPr>
            </a:b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dirty="0">
                <a:solidFill>
                  <a:schemeClr val="bg1"/>
                </a:solidFill>
              </a:rPr>
              <a:t>Warren Buffet and Bill Gates</a:t>
            </a:r>
          </a:p>
        </p:txBody>
      </p:sp>
      <p:pic>
        <p:nvPicPr>
          <p:cNvPr id="3076" name="Picture 4" descr="Billionaire investor Warren Buffett and Microsoft founder Bill Gates at the opening of a new &amp;quot;Dairy Queen&amp;quot; branch in Beijing in 2010.">
            <a:extLst>
              <a:ext uri="{FF2B5EF4-FFF2-40B4-BE49-F238E27FC236}">
                <a16:creationId xmlns:a16="http://schemas.microsoft.com/office/drawing/2014/main" id="{1E430008-AC84-45C8-97C6-16C47A9A3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695" y="2814027"/>
            <a:ext cx="5208608" cy="30129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20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AutoShape 4" descr="Image result for questions">
            <a:extLst>
              <a:ext uri="{FF2B5EF4-FFF2-40B4-BE49-F238E27FC236}">
                <a16:creationId xmlns:a16="http://schemas.microsoft.com/office/drawing/2014/main" id="{AA971A43-D217-46BC-8148-6F671AF5D35C}"/>
              </a:ext>
            </a:extLst>
          </p:cNvPr>
          <p:cNvSpPr>
            <a:spLocks noGrp="1" noChangeAspect="1" noChangeArrowheads="1"/>
          </p:cNvSpPr>
          <p:nvPr>
            <p:ph type="title"/>
          </p:nvPr>
        </p:nvSpPr>
        <p:spPr bwMode="auto">
          <a:xfrm>
            <a:off x="762000" y="560388"/>
            <a:ext cx="10755313"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TextBox 10">
            <a:extLst>
              <a:ext uri="{FF2B5EF4-FFF2-40B4-BE49-F238E27FC236}">
                <a16:creationId xmlns:a16="http://schemas.microsoft.com/office/drawing/2014/main" id="{E6D9BFBA-FFD7-402F-8B1B-E57CF8EFE2EF}"/>
              </a:ext>
            </a:extLst>
          </p:cNvPr>
          <p:cNvSpPr txBox="1"/>
          <p:nvPr/>
        </p:nvSpPr>
        <p:spPr>
          <a:xfrm>
            <a:off x="762000" y="560388"/>
            <a:ext cx="10755313" cy="5909310"/>
          </a:xfrm>
          <a:prstGeom prst="rect">
            <a:avLst/>
          </a:prstGeom>
          <a:noFill/>
        </p:spPr>
        <p:txBody>
          <a:bodyPr wrap="square" rtlCol="0">
            <a:spAutoFit/>
          </a:bodyPr>
          <a:lstStyle/>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r>
              <a:rPr lang="en-US" dirty="0">
                <a:solidFill>
                  <a:schemeClr val="bg1"/>
                </a:solidFill>
              </a:rPr>
              <a:t>?????????????????????????????????????????????????????????????????????????????????????????????????????????????</a:t>
            </a:r>
          </a:p>
          <a:p>
            <a:endParaRPr lang="en-US" dirty="0">
              <a:solidFill>
                <a:schemeClr val="bg1"/>
              </a:solidFill>
            </a:endParaRPr>
          </a:p>
          <a:p>
            <a:endParaRPr lang="en-US" dirty="0">
              <a:solidFill>
                <a:schemeClr val="bg1"/>
              </a:solidFill>
            </a:endParaRPr>
          </a:p>
        </p:txBody>
      </p:sp>
      <p:pic>
        <p:nvPicPr>
          <p:cNvPr id="13" name="Picture 12">
            <a:extLst>
              <a:ext uri="{FF2B5EF4-FFF2-40B4-BE49-F238E27FC236}">
                <a16:creationId xmlns:a16="http://schemas.microsoft.com/office/drawing/2014/main" id="{D847D89C-3BDF-4AA4-999F-5E733A139BD5}"/>
              </a:ext>
            </a:extLst>
          </p:cNvPr>
          <p:cNvPicPr>
            <a:picLocks noChangeAspect="1"/>
          </p:cNvPicPr>
          <p:nvPr/>
        </p:nvPicPr>
        <p:blipFill>
          <a:blip r:embed="rId2"/>
          <a:stretch>
            <a:fillRect/>
          </a:stretch>
        </p:blipFill>
        <p:spPr>
          <a:xfrm>
            <a:off x="3273645" y="1666754"/>
            <a:ext cx="5708309" cy="3356659"/>
          </a:xfrm>
          <a:prstGeom prst="rect">
            <a:avLst/>
          </a:prstGeom>
        </p:spPr>
      </p:pic>
    </p:spTree>
    <p:extLst>
      <p:ext uri="{BB962C8B-B14F-4D97-AF65-F5344CB8AC3E}">
        <p14:creationId xmlns:p14="http://schemas.microsoft.com/office/powerpoint/2010/main" val="2089743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3861-A4A8-4B3B-AC21-DC939E8E7AF9}"/>
              </a:ext>
            </a:extLst>
          </p:cNvPr>
          <p:cNvSpPr>
            <a:spLocks noGrp="1"/>
          </p:cNvSpPr>
          <p:nvPr>
            <p:ph type="title"/>
          </p:nvPr>
        </p:nvSpPr>
        <p:spPr>
          <a:xfrm>
            <a:off x="762000" y="559678"/>
            <a:ext cx="10667998" cy="921880"/>
          </a:xfrm>
        </p:spPr>
        <p:txBody>
          <a:bodyPr/>
          <a:lstStyle/>
          <a:p>
            <a:r>
              <a:rPr lang="en-US" dirty="0">
                <a:solidFill>
                  <a:schemeClr val="bg1"/>
                </a:solidFill>
              </a:rPr>
              <a:t>References</a:t>
            </a:r>
          </a:p>
        </p:txBody>
      </p:sp>
      <p:sp>
        <p:nvSpPr>
          <p:cNvPr id="3" name="Content Placeholder 2">
            <a:extLst>
              <a:ext uri="{FF2B5EF4-FFF2-40B4-BE49-F238E27FC236}">
                <a16:creationId xmlns:a16="http://schemas.microsoft.com/office/drawing/2014/main" id="{04B4D5C0-7BD1-4170-AE5F-49DF005B5FB3}"/>
              </a:ext>
            </a:extLst>
          </p:cNvPr>
          <p:cNvSpPr>
            <a:spLocks noGrp="1"/>
          </p:cNvSpPr>
          <p:nvPr>
            <p:ph idx="1"/>
          </p:nvPr>
        </p:nvSpPr>
        <p:spPr>
          <a:xfrm>
            <a:off x="762000" y="1481558"/>
            <a:ext cx="10667998" cy="4742663"/>
          </a:xfrm>
        </p:spPr>
        <p:txBody>
          <a:bodyPr/>
          <a:lstStyle/>
          <a:p>
            <a:r>
              <a:rPr lang="en-US" u="sng" dirty="0">
                <a:hlinkClick r:id="rId2"/>
              </a:rPr>
              <a:t>https://coinmarketcap.com/charts/</a:t>
            </a:r>
            <a:endParaRPr lang="en-US" u="sng" dirty="0"/>
          </a:p>
          <a:p>
            <a:r>
              <a:rPr lang="en-US" u="sng" dirty="0">
                <a:hlinkClick r:id="rId3"/>
              </a:rPr>
              <a:t>https://www.coindesk.com/information/how-bitcoin-mining-works/</a:t>
            </a:r>
            <a:endParaRPr lang="en-US" dirty="0"/>
          </a:p>
          <a:p>
            <a:r>
              <a:rPr lang="en-US" u="sng" dirty="0">
                <a:hlinkClick r:id="rId4"/>
              </a:rPr>
              <a:t>https://99bitcoins.com/price-chart-history/</a:t>
            </a:r>
            <a:endParaRPr lang="en-US" u="sng" dirty="0"/>
          </a:p>
          <a:p>
            <a:r>
              <a:rPr lang="en-US" dirty="0">
                <a:hlinkClick r:id="rId5"/>
              </a:rPr>
              <a:t>https://blockgeeks.com/guides/what-is-cryptocurrency/</a:t>
            </a:r>
            <a:endParaRPr lang="en-US" dirty="0"/>
          </a:p>
          <a:p>
            <a:endParaRPr lang="en-US" dirty="0"/>
          </a:p>
          <a:p>
            <a:endParaRPr lang="en-US" dirty="0">
              <a:solidFill>
                <a:schemeClr val="bg1"/>
              </a:solidFill>
            </a:endParaRPr>
          </a:p>
        </p:txBody>
      </p:sp>
    </p:spTree>
    <p:extLst>
      <p:ext uri="{BB962C8B-B14F-4D97-AF65-F5344CB8AC3E}">
        <p14:creationId xmlns:p14="http://schemas.microsoft.com/office/powerpoint/2010/main" val="282851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208341-6E82-4DCB-B380-22934A3739F7}"/>
              </a:ext>
            </a:extLst>
          </p:cNvPr>
          <p:cNvSpPr>
            <a:spLocks noGrp="1"/>
          </p:cNvSpPr>
          <p:nvPr>
            <p:ph type="title"/>
          </p:nvPr>
        </p:nvSpPr>
        <p:spPr>
          <a:xfrm>
            <a:off x="1141413" y="609600"/>
            <a:ext cx="9905998" cy="1165412"/>
          </a:xfrm>
        </p:spPr>
        <p:txBody>
          <a:bodyPr/>
          <a:lstStyle/>
          <a:p>
            <a:r>
              <a:rPr lang="en-US" dirty="0">
                <a:solidFill>
                  <a:schemeClr val="bg1"/>
                </a:solidFill>
              </a:rPr>
              <a:t>Background</a:t>
            </a:r>
          </a:p>
        </p:txBody>
      </p:sp>
      <p:sp>
        <p:nvSpPr>
          <p:cNvPr id="5" name="Content Placeholder 4">
            <a:extLst>
              <a:ext uri="{FF2B5EF4-FFF2-40B4-BE49-F238E27FC236}">
                <a16:creationId xmlns:a16="http://schemas.microsoft.com/office/drawing/2014/main" id="{588D8F73-7A59-4E36-A545-BAAE16E26AFE}"/>
              </a:ext>
            </a:extLst>
          </p:cNvPr>
          <p:cNvSpPr>
            <a:spLocks noGrp="1"/>
          </p:cNvSpPr>
          <p:nvPr>
            <p:ph idx="1"/>
          </p:nvPr>
        </p:nvSpPr>
        <p:spPr>
          <a:xfrm>
            <a:off x="1141413" y="1979407"/>
            <a:ext cx="9905998" cy="3811793"/>
          </a:xfrm>
        </p:spPr>
        <p:txBody>
          <a:bodyPr>
            <a:normAutofit/>
          </a:bodyPr>
          <a:lstStyle/>
          <a:p>
            <a:r>
              <a:rPr lang="en-US" dirty="0">
                <a:solidFill>
                  <a:schemeClr val="bg1"/>
                </a:solidFill>
              </a:rPr>
              <a:t>What is it?</a:t>
            </a:r>
          </a:p>
          <a:p>
            <a:pPr lvl="1"/>
            <a:r>
              <a:rPr lang="en-US" dirty="0">
                <a:solidFill>
                  <a:schemeClr val="bg1"/>
                </a:solidFill>
              </a:rPr>
              <a:t>Cryptography Currency</a:t>
            </a:r>
          </a:p>
          <a:p>
            <a:pPr lvl="1"/>
            <a:r>
              <a:rPr lang="en-US" sz="2000" dirty="0">
                <a:solidFill>
                  <a:schemeClr val="bg1"/>
                </a:solidFill>
              </a:rPr>
              <a:t>It is a decentralized (for now) currency designed to operate outside of central banks</a:t>
            </a:r>
          </a:p>
          <a:p>
            <a:pPr lvl="1"/>
            <a:r>
              <a:rPr lang="en-US" sz="2000" dirty="0">
                <a:solidFill>
                  <a:schemeClr val="bg1"/>
                </a:solidFill>
              </a:rPr>
              <a:t>There is a finite supply</a:t>
            </a:r>
          </a:p>
          <a:p>
            <a:pPr lvl="1"/>
            <a:r>
              <a:rPr lang="en-US" sz="2000" dirty="0">
                <a:solidFill>
                  <a:schemeClr val="bg1"/>
                </a:solidFill>
              </a:rPr>
              <a:t>Many use the block chain system</a:t>
            </a:r>
          </a:p>
          <a:p>
            <a:pPr lvl="1"/>
            <a:r>
              <a:rPr lang="en-US" sz="2000" dirty="0">
                <a:solidFill>
                  <a:schemeClr val="bg1"/>
                </a:solidFill>
              </a:rPr>
              <a:t>Mined by performing transactions</a:t>
            </a:r>
          </a:p>
          <a:p>
            <a:pPr lvl="2"/>
            <a:r>
              <a:rPr lang="en-US" sz="1800" dirty="0">
                <a:solidFill>
                  <a:schemeClr val="bg1"/>
                </a:solidFill>
              </a:rPr>
              <a:t>Like verifying transactions in a master ledger</a:t>
            </a:r>
          </a:p>
          <a:p>
            <a:pPr lvl="1"/>
            <a:r>
              <a:rPr lang="en-US" sz="2000" dirty="0">
                <a:solidFill>
                  <a:schemeClr val="bg1"/>
                </a:solidFill>
              </a:rPr>
              <a:t>HIGHLY UNSTABLE</a:t>
            </a:r>
          </a:p>
          <a:p>
            <a:pPr lvl="1"/>
            <a:endParaRPr lang="en-US" sz="2000" dirty="0">
              <a:solidFill>
                <a:schemeClr val="bg1"/>
              </a:solidFill>
            </a:endParaRPr>
          </a:p>
        </p:txBody>
      </p:sp>
    </p:spTree>
    <p:extLst>
      <p:ext uri="{BB962C8B-B14F-4D97-AF65-F5344CB8AC3E}">
        <p14:creationId xmlns:p14="http://schemas.microsoft.com/office/powerpoint/2010/main" val="3631647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D6D1D4E-DB9C-4D33-B1C7-A3E16EED0F1E}"/>
              </a:ext>
            </a:extLst>
          </p:cNvPr>
          <p:cNvSpPr>
            <a:spLocks noGrp="1"/>
          </p:cNvSpPr>
          <p:nvPr>
            <p:ph type="title"/>
          </p:nvPr>
        </p:nvSpPr>
        <p:spPr>
          <a:xfrm>
            <a:off x="762000" y="559678"/>
            <a:ext cx="10667998" cy="1083927"/>
          </a:xfrm>
        </p:spPr>
        <p:txBody>
          <a:bodyPr/>
          <a:lstStyle/>
          <a:p>
            <a:r>
              <a:rPr lang="en-US" dirty="0">
                <a:solidFill>
                  <a:schemeClr val="bg1"/>
                </a:solidFill>
              </a:rPr>
              <a:t>How is Bitcoin Mined?</a:t>
            </a:r>
          </a:p>
        </p:txBody>
      </p:sp>
      <p:sp>
        <p:nvSpPr>
          <p:cNvPr id="16" name="Content Placeholder 15">
            <a:extLst>
              <a:ext uri="{FF2B5EF4-FFF2-40B4-BE49-F238E27FC236}">
                <a16:creationId xmlns:a16="http://schemas.microsoft.com/office/drawing/2014/main" id="{67973A9D-D499-4B96-BAD9-10285D9AD974}"/>
              </a:ext>
            </a:extLst>
          </p:cNvPr>
          <p:cNvSpPr>
            <a:spLocks noGrp="1"/>
          </p:cNvSpPr>
          <p:nvPr>
            <p:ph idx="1"/>
          </p:nvPr>
        </p:nvSpPr>
        <p:spPr>
          <a:xfrm>
            <a:off x="981919" y="1431343"/>
            <a:ext cx="10078382" cy="4270272"/>
          </a:xfrm>
        </p:spPr>
        <p:txBody>
          <a:bodyPr/>
          <a:lstStyle/>
          <a:p>
            <a:r>
              <a:rPr lang="en-US" dirty="0">
                <a:solidFill>
                  <a:schemeClr val="bg1"/>
                </a:solidFill>
              </a:rPr>
              <a:t>Each encryption has three main components:</a:t>
            </a:r>
          </a:p>
          <a:p>
            <a:pPr lvl="1"/>
            <a:r>
              <a:rPr lang="en-US" dirty="0">
                <a:solidFill>
                  <a:schemeClr val="bg1"/>
                </a:solidFill>
              </a:rPr>
              <a:t>Public Key</a:t>
            </a:r>
          </a:p>
          <a:p>
            <a:pPr lvl="1"/>
            <a:r>
              <a:rPr lang="en-US" dirty="0">
                <a:solidFill>
                  <a:schemeClr val="bg1"/>
                </a:solidFill>
              </a:rPr>
              <a:t>Secret Key</a:t>
            </a:r>
          </a:p>
          <a:p>
            <a:pPr lvl="1"/>
            <a:r>
              <a:rPr lang="en-US" dirty="0">
                <a:solidFill>
                  <a:schemeClr val="bg1"/>
                </a:solidFill>
              </a:rPr>
              <a:t>SHA-256 : The hash function</a:t>
            </a:r>
          </a:p>
          <a:p>
            <a:r>
              <a:rPr lang="en-US" dirty="0">
                <a:solidFill>
                  <a:schemeClr val="bg1"/>
                </a:solidFill>
              </a:rPr>
              <a:t>Every user has access to the master ledger with all transactions ever</a:t>
            </a:r>
          </a:p>
          <a:p>
            <a:r>
              <a:rPr lang="en-US" dirty="0">
                <a:solidFill>
                  <a:schemeClr val="bg1"/>
                </a:solidFill>
              </a:rPr>
              <a:t>A block is verified and 1 “miner” is rewarded with bitcoin</a:t>
            </a:r>
          </a:p>
          <a:p>
            <a:r>
              <a:rPr lang="en-US" dirty="0">
                <a:solidFill>
                  <a:schemeClr val="bg1"/>
                </a:solidFill>
              </a:rPr>
              <a:t>3.125 is current reward</a:t>
            </a:r>
          </a:p>
          <a:p>
            <a:r>
              <a:rPr lang="en-US" dirty="0">
                <a:solidFill>
                  <a:schemeClr val="bg1"/>
                </a:solidFill>
              </a:rPr>
              <a:t>21 million total bitcoin </a:t>
            </a:r>
          </a:p>
          <a:p>
            <a:endParaRPr lang="en-US" dirty="0">
              <a:solidFill>
                <a:schemeClr val="bg1"/>
              </a:solidFill>
            </a:endParaRPr>
          </a:p>
        </p:txBody>
      </p:sp>
      <p:pic>
        <p:nvPicPr>
          <p:cNvPr id="2050" name="Picture 2" descr="Image result for block chain">
            <a:extLst>
              <a:ext uri="{FF2B5EF4-FFF2-40B4-BE49-F238E27FC236}">
                <a16:creationId xmlns:a16="http://schemas.microsoft.com/office/drawing/2014/main" id="{8A3625C7-B2CA-4C54-B0B2-B5727E927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807" y="4097438"/>
            <a:ext cx="6699631" cy="266387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D7A4E79C-F996-475B-AAB4-D576970A44A7}"/>
              </a:ext>
            </a:extLst>
          </p:cNvPr>
          <p:cNvSpPr/>
          <p:nvPr/>
        </p:nvSpPr>
        <p:spPr>
          <a:xfrm>
            <a:off x="10174147" y="6285053"/>
            <a:ext cx="1255851" cy="3819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6DF0EE2-A979-4690-B470-6D0AB576D686}"/>
              </a:ext>
            </a:extLst>
          </p:cNvPr>
          <p:cNvSpPr txBox="1"/>
          <p:nvPr/>
        </p:nvSpPr>
        <p:spPr>
          <a:xfrm>
            <a:off x="10174147" y="6285053"/>
            <a:ext cx="1255851" cy="381965"/>
          </a:xfrm>
          <a:prstGeom prst="rect">
            <a:avLst/>
          </a:prstGeom>
          <a:noFill/>
        </p:spPr>
        <p:txBody>
          <a:bodyPr wrap="square" rtlCol="0">
            <a:spAutoFit/>
          </a:bodyPr>
          <a:lstStyle/>
          <a:p>
            <a:pPr algn="ctr"/>
            <a:r>
              <a:rPr lang="en-US" dirty="0"/>
              <a:t>M -&gt; S</a:t>
            </a:r>
          </a:p>
        </p:txBody>
      </p:sp>
    </p:spTree>
    <p:extLst>
      <p:ext uri="{BB962C8B-B14F-4D97-AF65-F5344CB8AC3E}">
        <p14:creationId xmlns:p14="http://schemas.microsoft.com/office/powerpoint/2010/main" val="148986701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A493-1225-48A8-91E7-F6C6D718C2EC}"/>
              </a:ext>
            </a:extLst>
          </p:cNvPr>
          <p:cNvSpPr>
            <a:spLocks noGrp="1"/>
          </p:cNvSpPr>
          <p:nvPr>
            <p:ph type="title"/>
          </p:nvPr>
        </p:nvSpPr>
        <p:spPr>
          <a:xfrm>
            <a:off x="762000" y="559678"/>
            <a:ext cx="10667998" cy="1164950"/>
          </a:xfrm>
        </p:spPr>
        <p:txBody>
          <a:bodyPr/>
          <a:lstStyle/>
          <a:p>
            <a:r>
              <a:rPr lang="en-US" dirty="0">
                <a:solidFill>
                  <a:schemeClr val="bg1"/>
                </a:solidFill>
              </a:rPr>
              <a:t>Motivation</a:t>
            </a:r>
          </a:p>
        </p:txBody>
      </p:sp>
      <p:sp>
        <p:nvSpPr>
          <p:cNvPr id="3" name="Content Placeholder 2">
            <a:extLst>
              <a:ext uri="{FF2B5EF4-FFF2-40B4-BE49-F238E27FC236}">
                <a16:creationId xmlns:a16="http://schemas.microsoft.com/office/drawing/2014/main" id="{1B8FCC04-E90B-497E-A98C-AD009DD5C615}"/>
              </a:ext>
            </a:extLst>
          </p:cNvPr>
          <p:cNvSpPr>
            <a:spLocks noGrp="1"/>
          </p:cNvSpPr>
          <p:nvPr>
            <p:ph idx="1"/>
          </p:nvPr>
        </p:nvSpPr>
        <p:spPr>
          <a:xfrm>
            <a:off x="762000" y="1886673"/>
            <a:ext cx="10667998" cy="4337549"/>
          </a:xfrm>
        </p:spPr>
        <p:txBody>
          <a:bodyPr>
            <a:normAutofit/>
          </a:bodyPr>
          <a:lstStyle/>
          <a:p>
            <a:r>
              <a:rPr lang="en-US" sz="2400" dirty="0">
                <a:solidFill>
                  <a:schemeClr val="bg1"/>
                </a:solidFill>
              </a:rPr>
              <a:t>Market Capitalization of all Cryptocurrencies $441 Billion (of 03/01/18 0100)</a:t>
            </a:r>
          </a:p>
          <a:p>
            <a:pPr lvl="1"/>
            <a:r>
              <a:rPr lang="en-US" sz="2400" dirty="0">
                <a:solidFill>
                  <a:schemeClr val="bg1"/>
                </a:solidFill>
              </a:rPr>
              <a:t>A 15% increase from 02/21/18</a:t>
            </a:r>
          </a:p>
        </p:txBody>
      </p:sp>
      <p:pic>
        <p:nvPicPr>
          <p:cNvPr id="5" name="Picture 4">
            <a:extLst>
              <a:ext uri="{FF2B5EF4-FFF2-40B4-BE49-F238E27FC236}">
                <a16:creationId xmlns:a16="http://schemas.microsoft.com/office/drawing/2014/main" id="{CCF4C913-E421-42DD-A9D6-2EA822F69AFE}"/>
              </a:ext>
            </a:extLst>
          </p:cNvPr>
          <p:cNvPicPr>
            <a:picLocks noChangeAspect="1"/>
          </p:cNvPicPr>
          <p:nvPr/>
        </p:nvPicPr>
        <p:blipFill>
          <a:blip r:embed="rId2"/>
          <a:stretch>
            <a:fillRect/>
          </a:stretch>
        </p:blipFill>
        <p:spPr>
          <a:xfrm>
            <a:off x="127322" y="3099682"/>
            <a:ext cx="11898774" cy="3636783"/>
          </a:xfrm>
          <a:prstGeom prst="rect">
            <a:avLst/>
          </a:prstGeom>
        </p:spPr>
      </p:pic>
    </p:spTree>
    <p:extLst>
      <p:ext uri="{BB962C8B-B14F-4D97-AF65-F5344CB8AC3E}">
        <p14:creationId xmlns:p14="http://schemas.microsoft.com/office/powerpoint/2010/main" val="145407144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F736-C260-4683-B4F2-D59E26C2627B}"/>
              </a:ext>
            </a:extLst>
          </p:cNvPr>
          <p:cNvSpPr>
            <a:spLocks noGrp="1"/>
          </p:cNvSpPr>
          <p:nvPr>
            <p:ph type="title"/>
          </p:nvPr>
        </p:nvSpPr>
        <p:spPr>
          <a:xfrm>
            <a:off x="762000" y="559678"/>
            <a:ext cx="10667998" cy="1141800"/>
          </a:xfrm>
        </p:spPr>
        <p:txBody>
          <a:bodyPr/>
          <a:lstStyle/>
          <a:p>
            <a:r>
              <a:rPr lang="en-US" dirty="0">
                <a:solidFill>
                  <a:schemeClr val="bg1"/>
                </a:solidFill>
              </a:rPr>
              <a:t>Data Set/Sources</a:t>
            </a:r>
          </a:p>
        </p:txBody>
      </p:sp>
      <p:sp>
        <p:nvSpPr>
          <p:cNvPr id="3" name="Content Placeholder 2">
            <a:extLst>
              <a:ext uri="{FF2B5EF4-FFF2-40B4-BE49-F238E27FC236}">
                <a16:creationId xmlns:a16="http://schemas.microsoft.com/office/drawing/2014/main" id="{1795C95D-0C76-4B8B-9F52-5BA8E16960FE}"/>
              </a:ext>
            </a:extLst>
          </p:cNvPr>
          <p:cNvSpPr>
            <a:spLocks noGrp="1"/>
          </p:cNvSpPr>
          <p:nvPr>
            <p:ph idx="1"/>
          </p:nvPr>
        </p:nvSpPr>
        <p:spPr>
          <a:xfrm>
            <a:off x="762000" y="1817226"/>
            <a:ext cx="10667998" cy="4406996"/>
          </a:xfrm>
        </p:spPr>
        <p:txBody>
          <a:bodyPr>
            <a:normAutofit fontScale="85000" lnSpcReduction="20000"/>
          </a:bodyPr>
          <a:lstStyle/>
          <a:p>
            <a:r>
              <a:rPr lang="en-US" dirty="0">
                <a:solidFill>
                  <a:schemeClr val="bg1"/>
                </a:solidFill>
              </a:rPr>
              <a:t>Originally from Kaggle, but its not a primary source!</a:t>
            </a:r>
          </a:p>
          <a:p>
            <a:r>
              <a:rPr lang="en-US" dirty="0">
                <a:solidFill>
                  <a:schemeClr val="bg1"/>
                </a:solidFill>
              </a:rPr>
              <a:t>Web scrape of </a:t>
            </a:r>
            <a:r>
              <a:rPr lang="en-US" dirty="0">
                <a:solidFill>
                  <a:schemeClr val="bg1"/>
                </a:solidFill>
                <a:hlinkClick r:id="rId2"/>
              </a:rPr>
              <a:t>https://coinmarketcap.com</a:t>
            </a:r>
            <a:r>
              <a:rPr lang="en-US" dirty="0">
                <a:solidFill>
                  <a:schemeClr val="bg1"/>
                </a:solidFill>
              </a:rPr>
              <a:t> from 01/01/17 to 02/23/18 (except Bitcoin – 04/28/13)</a:t>
            </a:r>
          </a:p>
          <a:p>
            <a:pPr lvl="1" fontAlgn="base"/>
            <a:r>
              <a:rPr lang="en-US" sz="2200" dirty="0">
                <a:solidFill>
                  <a:schemeClr val="bg1"/>
                </a:solidFill>
              </a:rPr>
              <a:t>Features:</a:t>
            </a:r>
          </a:p>
          <a:p>
            <a:pPr lvl="2" fontAlgn="base"/>
            <a:r>
              <a:rPr lang="en-US" sz="2100" dirty="0">
                <a:solidFill>
                  <a:schemeClr val="bg1"/>
                </a:solidFill>
              </a:rPr>
              <a:t>Symbol</a:t>
            </a:r>
          </a:p>
          <a:p>
            <a:pPr lvl="2" fontAlgn="base"/>
            <a:r>
              <a:rPr lang="en-US" sz="2100" dirty="0">
                <a:solidFill>
                  <a:schemeClr val="bg1"/>
                </a:solidFill>
              </a:rPr>
              <a:t>Date</a:t>
            </a:r>
          </a:p>
          <a:p>
            <a:pPr lvl="2" fontAlgn="base"/>
            <a:r>
              <a:rPr lang="en-US" sz="2100" dirty="0">
                <a:solidFill>
                  <a:schemeClr val="bg1"/>
                </a:solidFill>
              </a:rPr>
              <a:t>Rank</a:t>
            </a:r>
          </a:p>
          <a:p>
            <a:pPr lvl="2" fontAlgn="base"/>
            <a:r>
              <a:rPr lang="en-US" sz="2100" dirty="0">
                <a:solidFill>
                  <a:schemeClr val="bg1"/>
                </a:solidFill>
              </a:rPr>
              <a:t>Open</a:t>
            </a:r>
          </a:p>
          <a:p>
            <a:pPr lvl="2" fontAlgn="base"/>
            <a:r>
              <a:rPr lang="en-US" sz="2100" dirty="0">
                <a:solidFill>
                  <a:schemeClr val="bg1"/>
                </a:solidFill>
              </a:rPr>
              <a:t>Close</a:t>
            </a:r>
          </a:p>
          <a:p>
            <a:pPr lvl="2" fontAlgn="base"/>
            <a:r>
              <a:rPr lang="en-US" sz="2100" dirty="0">
                <a:solidFill>
                  <a:schemeClr val="bg1"/>
                </a:solidFill>
              </a:rPr>
              <a:t>High</a:t>
            </a:r>
          </a:p>
          <a:p>
            <a:pPr lvl="2" fontAlgn="base"/>
            <a:r>
              <a:rPr lang="en-US" sz="2100" dirty="0">
                <a:solidFill>
                  <a:schemeClr val="bg1"/>
                </a:solidFill>
              </a:rPr>
              <a:t>Low</a:t>
            </a:r>
          </a:p>
          <a:p>
            <a:pPr lvl="2" fontAlgn="base"/>
            <a:r>
              <a:rPr lang="en-US" sz="2100" dirty="0">
                <a:solidFill>
                  <a:schemeClr val="bg1"/>
                </a:solidFill>
              </a:rPr>
              <a:t>Spread</a:t>
            </a:r>
          </a:p>
          <a:p>
            <a:pPr lvl="2" fontAlgn="base"/>
            <a:r>
              <a:rPr lang="en-US" sz="2100" dirty="0">
                <a:solidFill>
                  <a:schemeClr val="bg1"/>
                </a:solidFill>
              </a:rPr>
              <a:t>OHLC</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97032961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BA08-BC7E-4856-9892-CCA271B4B087}"/>
              </a:ext>
            </a:extLst>
          </p:cNvPr>
          <p:cNvSpPr>
            <a:spLocks noGrp="1"/>
          </p:cNvSpPr>
          <p:nvPr>
            <p:ph type="title"/>
          </p:nvPr>
        </p:nvSpPr>
        <p:spPr>
          <a:xfrm>
            <a:off x="762000" y="559678"/>
            <a:ext cx="10667998" cy="840859"/>
          </a:xfrm>
        </p:spPr>
        <p:txBody>
          <a:bodyPr/>
          <a:lstStyle/>
          <a:p>
            <a:r>
              <a:rPr lang="en-US" dirty="0">
                <a:solidFill>
                  <a:schemeClr val="bg1"/>
                </a:solidFill>
              </a:rPr>
              <a:t>Can We Predict It???</a:t>
            </a:r>
          </a:p>
        </p:txBody>
      </p:sp>
      <p:sp>
        <p:nvSpPr>
          <p:cNvPr id="3" name="Content Placeholder 2">
            <a:extLst>
              <a:ext uri="{FF2B5EF4-FFF2-40B4-BE49-F238E27FC236}">
                <a16:creationId xmlns:a16="http://schemas.microsoft.com/office/drawing/2014/main" id="{59D0179E-0069-4456-B899-2C0BFE875C89}"/>
              </a:ext>
            </a:extLst>
          </p:cNvPr>
          <p:cNvSpPr>
            <a:spLocks noGrp="1"/>
          </p:cNvSpPr>
          <p:nvPr>
            <p:ph idx="1"/>
          </p:nvPr>
        </p:nvSpPr>
        <p:spPr>
          <a:xfrm>
            <a:off x="762000" y="1585732"/>
            <a:ext cx="10667998" cy="4638489"/>
          </a:xfrm>
        </p:spPr>
        <p:txBody>
          <a:bodyPr>
            <a:normAutofit/>
          </a:bodyPr>
          <a:lstStyle/>
          <a:p>
            <a:r>
              <a:rPr lang="en-US" sz="2800" dirty="0">
                <a:solidFill>
                  <a:schemeClr val="bg1"/>
                </a:solidFill>
              </a:rPr>
              <a:t>General Autoregressive Conditional Heteroskedastic</a:t>
            </a:r>
          </a:p>
          <a:p>
            <a:pPr lvl="1"/>
            <a:r>
              <a:rPr lang="en-US" sz="2800" dirty="0">
                <a:solidFill>
                  <a:schemeClr val="bg1"/>
                </a:solidFill>
              </a:rPr>
              <a:t>GARCH Model</a:t>
            </a:r>
          </a:p>
          <a:p>
            <a:pPr lvl="2"/>
            <a:r>
              <a:rPr lang="en-US" sz="2800" dirty="0">
                <a:solidFill>
                  <a:schemeClr val="bg1"/>
                </a:solidFill>
              </a:rPr>
              <a:t>Used when high variance and volatility is present</a:t>
            </a:r>
          </a:p>
          <a:p>
            <a:pPr lvl="1"/>
            <a:r>
              <a:rPr lang="en-US" sz="2800" dirty="0">
                <a:solidFill>
                  <a:schemeClr val="bg1"/>
                </a:solidFill>
              </a:rPr>
              <a:t>Modified form of ARIMA</a:t>
            </a:r>
          </a:p>
          <a:p>
            <a:pPr lvl="1"/>
            <a:r>
              <a:rPr lang="en-US" sz="2800" dirty="0">
                <a:solidFill>
                  <a:schemeClr val="bg1"/>
                </a:solidFill>
              </a:rPr>
              <a:t>Predicting 5 days out using 6-10 days prior depending on the currency</a:t>
            </a:r>
          </a:p>
          <a:p>
            <a:pPr marL="402336" lvl="1" indent="0">
              <a:buNone/>
            </a:pPr>
            <a:endParaRPr lang="en-US" sz="2200" dirty="0">
              <a:solidFill>
                <a:schemeClr val="bg1"/>
              </a:solidFill>
            </a:endParaRPr>
          </a:p>
        </p:txBody>
      </p:sp>
      <p:sp>
        <p:nvSpPr>
          <p:cNvPr id="4" name="AutoShape 2" descr="Image result for bob the builder yes we can">
            <a:extLst>
              <a:ext uri="{FF2B5EF4-FFF2-40B4-BE49-F238E27FC236}">
                <a16:creationId xmlns:a16="http://schemas.microsoft.com/office/drawing/2014/main" id="{D432FD8E-8B1A-45E5-A06F-D0983B04CB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6A4CE8A-F2EC-420D-874C-429E1B7AF71A}"/>
              </a:ext>
            </a:extLst>
          </p:cNvPr>
          <p:cNvPicPr>
            <a:picLocks noChangeAspect="1"/>
          </p:cNvPicPr>
          <p:nvPr/>
        </p:nvPicPr>
        <p:blipFill>
          <a:blip r:embed="rId2"/>
          <a:stretch>
            <a:fillRect/>
          </a:stretch>
        </p:blipFill>
        <p:spPr>
          <a:xfrm>
            <a:off x="5156642" y="4759569"/>
            <a:ext cx="2457450" cy="1857375"/>
          </a:xfrm>
          <a:prstGeom prst="rect">
            <a:avLst/>
          </a:prstGeom>
        </p:spPr>
      </p:pic>
    </p:spTree>
    <p:extLst>
      <p:ext uri="{BB962C8B-B14F-4D97-AF65-F5344CB8AC3E}">
        <p14:creationId xmlns:p14="http://schemas.microsoft.com/office/powerpoint/2010/main" val="36899855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791A-099E-4920-9B73-16C405A65D47}"/>
              </a:ext>
            </a:extLst>
          </p:cNvPr>
          <p:cNvSpPr>
            <a:spLocks noGrp="1"/>
          </p:cNvSpPr>
          <p:nvPr>
            <p:ph type="title"/>
          </p:nvPr>
        </p:nvSpPr>
        <p:spPr>
          <a:xfrm>
            <a:off x="762000" y="559678"/>
            <a:ext cx="10667998" cy="712052"/>
          </a:xfrm>
        </p:spPr>
        <p:txBody>
          <a:bodyPr>
            <a:normAutofit fontScale="90000"/>
          </a:bodyPr>
          <a:lstStyle/>
          <a:p>
            <a:r>
              <a:rPr lang="en-US" dirty="0">
                <a:solidFill>
                  <a:schemeClr val="bg1"/>
                </a:solidFill>
              </a:rPr>
              <a:t>Plotting Bitcoin</a:t>
            </a:r>
          </a:p>
        </p:txBody>
      </p:sp>
      <p:pic>
        <p:nvPicPr>
          <p:cNvPr id="6" name="Content Placeholder 5">
            <a:extLst>
              <a:ext uri="{FF2B5EF4-FFF2-40B4-BE49-F238E27FC236}">
                <a16:creationId xmlns:a16="http://schemas.microsoft.com/office/drawing/2014/main" id="{2339D599-FDE8-4172-AF9F-11E1BCA4EA4B}"/>
              </a:ext>
            </a:extLst>
          </p:cNvPr>
          <p:cNvPicPr>
            <a:picLocks noGrp="1" noChangeAspect="1"/>
          </p:cNvPicPr>
          <p:nvPr>
            <p:ph idx="1"/>
          </p:nvPr>
        </p:nvPicPr>
        <p:blipFill>
          <a:blip r:embed="rId2"/>
          <a:stretch>
            <a:fillRect/>
          </a:stretch>
        </p:blipFill>
        <p:spPr bwMode="auto">
          <a:xfrm>
            <a:off x="370390" y="1271588"/>
            <a:ext cx="11620982"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46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BDEA-DFBF-4BD5-81DC-22D274EDF264}"/>
              </a:ext>
            </a:extLst>
          </p:cNvPr>
          <p:cNvSpPr>
            <a:spLocks noGrp="1"/>
          </p:cNvSpPr>
          <p:nvPr>
            <p:ph type="title"/>
          </p:nvPr>
        </p:nvSpPr>
        <p:spPr>
          <a:xfrm>
            <a:off x="762000" y="559678"/>
            <a:ext cx="10667998" cy="712052"/>
          </a:xfrm>
        </p:spPr>
        <p:txBody>
          <a:bodyPr>
            <a:normAutofit fontScale="90000"/>
          </a:bodyPr>
          <a:lstStyle/>
          <a:p>
            <a:r>
              <a:rPr lang="en-US" dirty="0">
                <a:solidFill>
                  <a:schemeClr val="bg1"/>
                </a:solidFill>
              </a:rPr>
              <a:t>Plotting the Others </a:t>
            </a:r>
          </a:p>
        </p:txBody>
      </p:sp>
      <p:pic>
        <p:nvPicPr>
          <p:cNvPr id="5" name="Content Placeholder 4">
            <a:extLst>
              <a:ext uri="{FF2B5EF4-FFF2-40B4-BE49-F238E27FC236}">
                <a16:creationId xmlns:a16="http://schemas.microsoft.com/office/drawing/2014/main" id="{C8C7565D-94FE-4542-B6C9-9F5EA8EC37ED}"/>
              </a:ext>
            </a:extLst>
          </p:cNvPr>
          <p:cNvPicPr>
            <a:picLocks noGrp="1" noChangeAspect="1"/>
          </p:cNvPicPr>
          <p:nvPr>
            <p:ph idx="1"/>
          </p:nvPr>
        </p:nvPicPr>
        <p:blipFill>
          <a:blip r:embed="rId2"/>
          <a:stretch>
            <a:fillRect/>
          </a:stretch>
        </p:blipFill>
        <p:spPr>
          <a:xfrm>
            <a:off x="300942" y="1271588"/>
            <a:ext cx="11551534" cy="4953000"/>
          </a:xfrm>
        </p:spPr>
      </p:pic>
    </p:spTree>
    <p:extLst>
      <p:ext uri="{BB962C8B-B14F-4D97-AF65-F5344CB8AC3E}">
        <p14:creationId xmlns:p14="http://schemas.microsoft.com/office/powerpoint/2010/main" val="310753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9C3A-1D6B-467C-B904-7267239D4BB3}"/>
              </a:ext>
            </a:extLst>
          </p:cNvPr>
          <p:cNvSpPr>
            <a:spLocks noGrp="1"/>
          </p:cNvSpPr>
          <p:nvPr>
            <p:ph type="title"/>
          </p:nvPr>
        </p:nvSpPr>
        <p:spPr>
          <a:xfrm>
            <a:off x="762000" y="559678"/>
            <a:ext cx="10667998" cy="713537"/>
          </a:xfrm>
        </p:spPr>
        <p:txBody>
          <a:bodyPr>
            <a:noAutofit/>
          </a:bodyPr>
          <a:lstStyle/>
          <a:p>
            <a:r>
              <a:rPr lang="en-US" dirty="0">
                <a:solidFill>
                  <a:schemeClr val="bg1"/>
                </a:solidFill>
              </a:rPr>
              <a:t>Predicting Bitcoin </a:t>
            </a:r>
          </a:p>
        </p:txBody>
      </p:sp>
      <p:pic>
        <p:nvPicPr>
          <p:cNvPr id="5" name="Content Placeholder 4">
            <a:extLst>
              <a:ext uri="{FF2B5EF4-FFF2-40B4-BE49-F238E27FC236}">
                <a16:creationId xmlns:a16="http://schemas.microsoft.com/office/drawing/2014/main" id="{4C4D475E-D6EE-45FF-8E91-547F2735E2AF}"/>
              </a:ext>
            </a:extLst>
          </p:cNvPr>
          <p:cNvPicPr>
            <a:picLocks noGrp="1" noChangeAspect="1"/>
          </p:cNvPicPr>
          <p:nvPr>
            <p:ph idx="1"/>
          </p:nvPr>
        </p:nvPicPr>
        <p:blipFill>
          <a:blip r:embed="rId2"/>
          <a:stretch>
            <a:fillRect/>
          </a:stretch>
        </p:blipFill>
        <p:spPr>
          <a:xfrm>
            <a:off x="4056572" y="1469986"/>
            <a:ext cx="7622284" cy="5150734"/>
          </a:xfrm>
        </p:spPr>
      </p:pic>
      <p:sp>
        <p:nvSpPr>
          <p:cNvPr id="6" name="TextBox 5">
            <a:extLst>
              <a:ext uri="{FF2B5EF4-FFF2-40B4-BE49-F238E27FC236}">
                <a16:creationId xmlns:a16="http://schemas.microsoft.com/office/drawing/2014/main" id="{50A75CC8-3CFB-4FDF-B332-79E046C5B3DF}"/>
              </a:ext>
            </a:extLst>
          </p:cNvPr>
          <p:cNvSpPr txBox="1"/>
          <p:nvPr/>
        </p:nvSpPr>
        <p:spPr>
          <a:xfrm>
            <a:off x="762000" y="1377388"/>
            <a:ext cx="2858947" cy="3539430"/>
          </a:xfrm>
          <a:prstGeom prst="rect">
            <a:avLst/>
          </a:prstGeom>
          <a:noFill/>
        </p:spPr>
        <p:txBody>
          <a:bodyPr wrap="square" rtlCol="0">
            <a:spAutoFit/>
          </a:bodyPr>
          <a:lstStyle/>
          <a:p>
            <a:r>
              <a:rPr lang="en-US" sz="3200" dirty="0">
                <a:solidFill>
                  <a:schemeClr val="bg1"/>
                </a:solidFill>
              </a:rPr>
              <a:t>Predicting Bitcoin </a:t>
            </a:r>
          </a:p>
          <a:p>
            <a:r>
              <a:rPr lang="en-US" sz="3200" dirty="0">
                <a:solidFill>
                  <a:schemeClr val="bg1"/>
                </a:solidFill>
              </a:rPr>
              <a:t>02/24-02/28</a:t>
            </a:r>
          </a:p>
          <a:p>
            <a:endParaRPr lang="en-US" sz="3200" dirty="0">
              <a:solidFill>
                <a:schemeClr val="bg1"/>
              </a:solidFill>
            </a:endParaRPr>
          </a:p>
          <a:p>
            <a:r>
              <a:rPr lang="en-US" sz="3200" dirty="0">
                <a:solidFill>
                  <a:schemeClr val="bg1"/>
                </a:solidFill>
              </a:rPr>
              <a:t>Bitcoin Close 02/28:</a:t>
            </a:r>
          </a:p>
          <a:p>
            <a:r>
              <a:rPr lang="en-US" sz="3200" dirty="0">
                <a:solidFill>
                  <a:schemeClr val="bg1"/>
                </a:solidFill>
              </a:rPr>
              <a:t>10397.90 USD</a:t>
            </a:r>
          </a:p>
        </p:txBody>
      </p:sp>
      <p:pic>
        <p:nvPicPr>
          <p:cNvPr id="8" name="Picture 7">
            <a:extLst>
              <a:ext uri="{FF2B5EF4-FFF2-40B4-BE49-F238E27FC236}">
                <a16:creationId xmlns:a16="http://schemas.microsoft.com/office/drawing/2014/main" id="{696A00F9-6CAE-4E4D-B7CD-A36D9A53E26A}"/>
              </a:ext>
            </a:extLst>
          </p:cNvPr>
          <p:cNvPicPr>
            <a:picLocks noChangeAspect="1"/>
          </p:cNvPicPr>
          <p:nvPr/>
        </p:nvPicPr>
        <p:blipFill>
          <a:blip r:embed="rId3"/>
          <a:stretch>
            <a:fillRect/>
          </a:stretch>
        </p:blipFill>
        <p:spPr>
          <a:xfrm>
            <a:off x="0" y="5229334"/>
            <a:ext cx="2857500" cy="1600200"/>
          </a:xfrm>
          <a:prstGeom prst="rect">
            <a:avLst/>
          </a:prstGeom>
        </p:spPr>
      </p:pic>
    </p:spTree>
    <p:extLst>
      <p:ext uri="{BB962C8B-B14F-4D97-AF65-F5344CB8AC3E}">
        <p14:creationId xmlns:p14="http://schemas.microsoft.com/office/powerpoint/2010/main" val="20062581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down)">
                                      <p:cBhvr>
                                        <p:cTn id="7" dur="580">
                                          <p:stCondLst>
                                            <p:cond delay="0"/>
                                          </p:stCondLst>
                                        </p:cTn>
                                        <p:tgtEl>
                                          <p:spTgt spid="6">
                                            <p:txEl>
                                              <p:pRg st="4" end="4"/>
                                            </p:txEl>
                                          </p:spTgt>
                                        </p:tgtEl>
                                      </p:cBhvr>
                                    </p:animEffect>
                                    <p:anim calcmode="lin" valueType="num">
                                      <p:cBhvr>
                                        <p:cTn id="8"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4" end="4"/>
                                            </p:txEl>
                                          </p:spTgt>
                                        </p:tgtEl>
                                      </p:cBhvr>
                                      <p:to x="100000" y="60000"/>
                                    </p:animScale>
                                    <p:animScale>
                                      <p:cBhvr>
                                        <p:cTn id="14" dur="166" decel="50000">
                                          <p:stCondLst>
                                            <p:cond delay="676"/>
                                          </p:stCondLst>
                                        </p:cTn>
                                        <p:tgtEl>
                                          <p:spTgt spid="6">
                                            <p:txEl>
                                              <p:pRg st="4" end="4"/>
                                            </p:txEl>
                                          </p:spTgt>
                                        </p:tgtEl>
                                      </p:cBhvr>
                                      <p:to x="100000" y="100000"/>
                                    </p:animScale>
                                    <p:animScale>
                                      <p:cBhvr>
                                        <p:cTn id="15" dur="26">
                                          <p:stCondLst>
                                            <p:cond delay="1312"/>
                                          </p:stCondLst>
                                        </p:cTn>
                                        <p:tgtEl>
                                          <p:spTgt spid="6">
                                            <p:txEl>
                                              <p:pRg st="4" end="4"/>
                                            </p:txEl>
                                          </p:spTgt>
                                        </p:tgtEl>
                                      </p:cBhvr>
                                      <p:to x="100000" y="80000"/>
                                    </p:animScale>
                                    <p:animScale>
                                      <p:cBhvr>
                                        <p:cTn id="16" dur="166" decel="50000">
                                          <p:stCondLst>
                                            <p:cond delay="1338"/>
                                          </p:stCondLst>
                                        </p:cTn>
                                        <p:tgtEl>
                                          <p:spTgt spid="6">
                                            <p:txEl>
                                              <p:pRg st="4" end="4"/>
                                            </p:txEl>
                                          </p:spTgt>
                                        </p:tgtEl>
                                      </p:cBhvr>
                                      <p:to x="100000" y="100000"/>
                                    </p:animScale>
                                    <p:animScale>
                                      <p:cBhvr>
                                        <p:cTn id="17" dur="26">
                                          <p:stCondLst>
                                            <p:cond delay="1642"/>
                                          </p:stCondLst>
                                        </p:cTn>
                                        <p:tgtEl>
                                          <p:spTgt spid="6">
                                            <p:txEl>
                                              <p:pRg st="4" end="4"/>
                                            </p:txEl>
                                          </p:spTgt>
                                        </p:tgtEl>
                                      </p:cBhvr>
                                      <p:to x="100000" y="90000"/>
                                    </p:animScale>
                                    <p:animScale>
                                      <p:cBhvr>
                                        <p:cTn id="18" dur="166" decel="50000">
                                          <p:stCondLst>
                                            <p:cond delay="1668"/>
                                          </p:stCondLst>
                                        </p:cTn>
                                        <p:tgtEl>
                                          <p:spTgt spid="6">
                                            <p:txEl>
                                              <p:pRg st="4" end="4"/>
                                            </p:txEl>
                                          </p:spTgt>
                                        </p:tgtEl>
                                      </p:cBhvr>
                                      <p:to x="100000" y="100000"/>
                                    </p:animScale>
                                    <p:animScale>
                                      <p:cBhvr>
                                        <p:cTn id="19" dur="26">
                                          <p:stCondLst>
                                            <p:cond delay="1808"/>
                                          </p:stCondLst>
                                        </p:cTn>
                                        <p:tgtEl>
                                          <p:spTgt spid="6">
                                            <p:txEl>
                                              <p:pRg st="4" end="4"/>
                                            </p:txEl>
                                          </p:spTgt>
                                        </p:tgtEl>
                                      </p:cBhvr>
                                      <p:to x="100000" y="95000"/>
                                    </p:animScale>
                                    <p:animScale>
                                      <p:cBhvr>
                                        <p:cTn id="20"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717</TotalTime>
  <Words>457</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Schoolbook</vt:lpstr>
      <vt:lpstr>Corbel</vt:lpstr>
      <vt:lpstr>Headlines</vt:lpstr>
      <vt:lpstr>The Road runners of wall street</vt:lpstr>
      <vt:lpstr>Background</vt:lpstr>
      <vt:lpstr>How is Bitcoin Mined?</vt:lpstr>
      <vt:lpstr>Motivation</vt:lpstr>
      <vt:lpstr>Data Set/Sources</vt:lpstr>
      <vt:lpstr>Can We Predict It???</vt:lpstr>
      <vt:lpstr>Plotting Bitcoin</vt:lpstr>
      <vt:lpstr>Plotting the Others </vt:lpstr>
      <vt:lpstr>Predicting Bitcoin </vt:lpstr>
      <vt:lpstr>Predicting Ethereum</vt:lpstr>
      <vt:lpstr>Predicting Maker</vt:lpstr>
      <vt:lpstr>Predicting Dogecoin</vt:lpstr>
      <vt:lpstr>Predicting Tether</vt:lpstr>
      <vt:lpstr>Advice from Uncle Mike</vt:lpstr>
      <vt:lpstr>Disclaimer</vt:lpstr>
      <vt:lpstr>Advice from Grandpa Warren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runners of wall street</dc:title>
  <dc:creator>Mike Mahoney</dc:creator>
  <cp:lastModifiedBy>Mike Mahoney</cp:lastModifiedBy>
  <cp:revision>34</cp:revision>
  <dcterms:created xsi:type="dcterms:W3CDTF">2018-03-01T06:48:10Z</dcterms:created>
  <dcterms:modified xsi:type="dcterms:W3CDTF">2018-03-01T18:46:50Z</dcterms:modified>
</cp:coreProperties>
</file>